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417" r:id="rId3"/>
    <p:sldId id="384" r:id="rId4"/>
    <p:sldId id="555" r:id="rId5"/>
    <p:sldId id="512" r:id="rId6"/>
    <p:sldId id="516" r:id="rId7"/>
    <p:sldId id="519" r:id="rId8"/>
    <p:sldId id="521" r:id="rId9"/>
    <p:sldId id="552" r:id="rId10"/>
    <p:sldId id="556" r:id="rId11"/>
    <p:sldId id="553" r:id="rId12"/>
    <p:sldId id="554" r:id="rId13"/>
    <p:sldId id="522" r:id="rId14"/>
    <p:sldId id="523" r:id="rId15"/>
    <p:sldId id="557" r:id="rId16"/>
    <p:sldId id="559" r:id="rId17"/>
    <p:sldId id="560" r:id="rId18"/>
    <p:sldId id="558" r:id="rId19"/>
    <p:sldId id="524" r:id="rId20"/>
    <p:sldId id="541" r:id="rId21"/>
    <p:sldId id="526" r:id="rId22"/>
    <p:sldId id="527" r:id="rId23"/>
    <p:sldId id="528" r:id="rId24"/>
    <p:sldId id="529" r:id="rId25"/>
    <p:sldId id="530" r:id="rId26"/>
    <p:sldId id="531" r:id="rId27"/>
    <p:sldId id="532" r:id="rId28"/>
    <p:sldId id="562" r:id="rId29"/>
    <p:sldId id="561" r:id="rId30"/>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8"/>
  </p:normalViewPr>
  <p:slideViewPr>
    <p:cSldViewPr>
      <p:cViewPr varScale="1">
        <p:scale>
          <a:sx n="109" d="100"/>
          <a:sy n="109" d="100"/>
        </p:scale>
        <p:origin x="172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651D09-B048-4B4C-B60E-7C6E2F77974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50B9079E-8CA2-4341-80E6-9BAE7D6BE267}"/>
              </a:ext>
            </a:extLst>
          </p:cNvPr>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D8EBA19-FE61-7448-9F5D-80EB5B0EE6D5}" type="datetimeFigureOut">
              <a:rPr lang="en-US" altLang="en-US"/>
              <a:pPr>
                <a:defRPr/>
              </a:pPr>
              <a:t>2/21/20</a:t>
            </a:fld>
            <a:endParaRPr lang="en-US" altLang="en-US"/>
          </a:p>
        </p:txBody>
      </p:sp>
      <p:sp>
        <p:nvSpPr>
          <p:cNvPr id="4" name="Slide Image Placeholder 3">
            <a:extLst>
              <a:ext uri="{FF2B5EF4-FFF2-40B4-BE49-F238E27FC236}">
                <a16:creationId xmlns:a16="http://schemas.microsoft.com/office/drawing/2014/main" id="{3D8704AD-08D3-A348-99AF-4CB749651966}"/>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9FD3E95-D11A-034C-8A9C-CAA266242333}"/>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E42C5B3-3401-F648-AB5F-07A2C6DF3D46}"/>
              </a:ext>
            </a:extLst>
          </p:cNvPr>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0CB604E-EC08-5046-9A78-13C2D1B5A155}"/>
              </a:ext>
            </a:extLst>
          </p:cNvPr>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AAEEBED-D4C0-5941-9E47-D41FCBD2C2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73FB3B1A-2E93-0B47-9779-777C2B118D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5701F37A-D96D-7341-B67E-2F08C14E08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5363" name="Slide Number Placeholder 3">
            <a:extLst>
              <a:ext uri="{FF2B5EF4-FFF2-40B4-BE49-F238E27FC236}">
                <a16:creationId xmlns:a16="http://schemas.microsoft.com/office/drawing/2014/main" id="{29DA4062-39B1-C74A-B77A-4E353878AB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E0051A1-DE67-1845-AC3D-C6300DDB2AB9}"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8C398922-643B-BF42-84D0-6E903B717F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Rectangle 3">
            <a:extLst>
              <a:ext uri="{FF2B5EF4-FFF2-40B4-BE49-F238E27FC236}">
                <a16:creationId xmlns:a16="http://schemas.microsoft.com/office/drawing/2014/main" id="{CD51061A-07A2-E540-BAF0-0D4296A2CC83}"/>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740062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60C5A11-FC23-A04B-89F8-B2C201719ECC}"/>
              </a:ext>
            </a:extLst>
          </p:cNvPr>
          <p:cNvSpPr>
            <a:spLocks noGrp="1"/>
          </p:cNvSpPr>
          <p:nvPr>
            <p:ph type="dt" sz="half" idx="10"/>
          </p:nvPr>
        </p:nvSpPr>
        <p:spPr/>
        <p:txBody>
          <a:bodyPr/>
          <a:lstStyle>
            <a:lvl1pPr>
              <a:defRPr/>
            </a:lvl1pPr>
          </a:lstStyle>
          <a:p>
            <a:pPr>
              <a:defRPr/>
            </a:pPr>
            <a:fld id="{3C88AE03-A390-FF4C-92F5-4956CA62C2E4}" type="datetimeFigureOut">
              <a:rPr lang="en-US" altLang="en-US"/>
              <a:pPr>
                <a:defRPr/>
              </a:pPr>
              <a:t>2/21/20</a:t>
            </a:fld>
            <a:endParaRPr lang="en-US" altLang="en-US"/>
          </a:p>
        </p:txBody>
      </p:sp>
      <p:sp>
        <p:nvSpPr>
          <p:cNvPr id="5" name="Footer Placeholder 4">
            <a:extLst>
              <a:ext uri="{FF2B5EF4-FFF2-40B4-BE49-F238E27FC236}">
                <a16:creationId xmlns:a16="http://schemas.microsoft.com/office/drawing/2014/main" id="{2B807664-B085-644E-8BB1-A7DF8B50CB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71F889-F5B2-D74B-95E2-B1787EC0C294}"/>
              </a:ext>
            </a:extLst>
          </p:cNvPr>
          <p:cNvSpPr>
            <a:spLocks noGrp="1"/>
          </p:cNvSpPr>
          <p:nvPr>
            <p:ph type="sldNum" sz="quarter" idx="12"/>
          </p:nvPr>
        </p:nvSpPr>
        <p:spPr/>
        <p:txBody>
          <a:bodyPr/>
          <a:lstStyle>
            <a:lvl1pPr>
              <a:defRPr/>
            </a:lvl1pPr>
          </a:lstStyle>
          <a:p>
            <a:pPr>
              <a:defRPr/>
            </a:pPr>
            <a:fld id="{6E0F37E7-33D0-4C4E-B75E-3AD6FD04DF6C}" type="slidenum">
              <a:rPr lang="en-US" altLang="en-US"/>
              <a:pPr>
                <a:defRPr/>
              </a:pPr>
              <a:t>‹#›</a:t>
            </a:fld>
            <a:endParaRPr lang="en-US" altLang="en-US"/>
          </a:p>
        </p:txBody>
      </p:sp>
    </p:spTree>
    <p:extLst>
      <p:ext uri="{BB962C8B-B14F-4D97-AF65-F5344CB8AC3E}">
        <p14:creationId xmlns:p14="http://schemas.microsoft.com/office/powerpoint/2010/main" val="202050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639DA-006F-8842-A0BB-21B5815EBA14}"/>
              </a:ext>
            </a:extLst>
          </p:cNvPr>
          <p:cNvSpPr>
            <a:spLocks noGrp="1"/>
          </p:cNvSpPr>
          <p:nvPr>
            <p:ph type="dt" sz="half" idx="10"/>
          </p:nvPr>
        </p:nvSpPr>
        <p:spPr/>
        <p:txBody>
          <a:bodyPr/>
          <a:lstStyle>
            <a:lvl1pPr>
              <a:defRPr/>
            </a:lvl1pPr>
          </a:lstStyle>
          <a:p>
            <a:pPr>
              <a:defRPr/>
            </a:pPr>
            <a:fld id="{ABC7539D-06E6-7748-9BA4-D22567E02F06}" type="datetimeFigureOut">
              <a:rPr lang="en-US" altLang="en-US"/>
              <a:pPr>
                <a:defRPr/>
              </a:pPr>
              <a:t>2/21/20</a:t>
            </a:fld>
            <a:endParaRPr lang="en-US" altLang="en-US"/>
          </a:p>
        </p:txBody>
      </p:sp>
      <p:sp>
        <p:nvSpPr>
          <p:cNvPr id="5" name="Footer Placeholder 4">
            <a:extLst>
              <a:ext uri="{FF2B5EF4-FFF2-40B4-BE49-F238E27FC236}">
                <a16:creationId xmlns:a16="http://schemas.microsoft.com/office/drawing/2014/main" id="{8A72349C-52E1-BE40-B359-313D3A9905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041172-E479-0843-B803-587F7C945B90}"/>
              </a:ext>
            </a:extLst>
          </p:cNvPr>
          <p:cNvSpPr>
            <a:spLocks noGrp="1"/>
          </p:cNvSpPr>
          <p:nvPr>
            <p:ph type="sldNum" sz="quarter" idx="12"/>
          </p:nvPr>
        </p:nvSpPr>
        <p:spPr/>
        <p:txBody>
          <a:bodyPr/>
          <a:lstStyle>
            <a:lvl1pPr>
              <a:defRPr/>
            </a:lvl1pPr>
          </a:lstStyle>
          <a:p>
            <a:pPr>
              <a:defRPr/>
            </a:pPr>
            <a:fld id="{08B5F56E-F111-8244-8DC6-814EB4A213EA}" type="slidenum">
              <a:rPr lang="en-US" altLang="en-US"/>
              <a:pPr>
                <a:defRPr/>
              </a:pPr>
              <a:t>‹#›</a:t>
            </a:fld>
            <a:endParaRPr lang="en-US" altLang="en-US"/>
          </a:p>
        </p:txBody>
      </p:sp>
    </p:spTree>
    <p:extLst>
      <p:ext uri="{BB962C8B-B14F-4D97-AF65-F5344CB8AC3E}">
        <p14:creationId xmlns:p14="http://schemas.microsoft.com/office/powerpoint/2010/main" val="336654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6B255-0CC7-8147-BAEB-C09CB3D3E68B}"/>
              </a:ext>
            </a:extLst>
          </p:cNvPr>
          <p:cNvSpPr>
            <a:spLocks noGrp="1"/>
          </p:cNvSpPr>
          <p:nvPr>
            <p:ph type="dt" sz="half" idx="10"/>
          </p:nvPr>
        </p:nvSpPr>
        <p:spPr/>
        <p:txBody>
          <a:bodyPr/>
          <a:lstStyle>
            <a:lvl1pPr>
              <a:defRPr/>
            </a:lvl1pPr>
          </a:lstStyle>
          <a:p>
            <a:pPr>
              <a:defRPr/>
            </a:pPr>
            <a:fld id="{DB002B6C-B476-9B40-897B-845FF8AA2FE3}" type="datetimeFigureOut">
              <a:rPr lang="en-US" altLang="en-US"/>
              <a:pPr>
                <a:defRPr/>
              </a:pPr>
              <a:t>2/21/20</a:t>
            </a:fld>
            <a:endParaRPr lang="en-US" altLang="en-US"/>
          </a:p>
        </p:txBody>
      </p:sp>
      <p:sp>
        <p:nvSpPr>
          <p:cNvPr id="5" name="Footer Placeholder 4">
            <a:extLst>
              <a:ext uri="{FF2B5EF4-FFF2-40B4-BE49-F238E27FC236}">
                <a16:creationId xmlns:a16="http://schemas.microsoft.com/office/drawing/2014/main" id="{F6DEF28B-9195-024D-B07E-5FE20111F1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24E9EC-AD2E-844E-A34D-B3E762A75E49}"/>
              </a:ext>
            </a:extLst>
          </p:cNvPr>
          <p:cNvSpPr>
            <a:spLocks noGrp="1"/>
          </p:cNvSpPr>
          <p:nvPr>
            <p:ph type="sldNum" sz="quarter" idx="12"/>
          </p:nvPr>
        </p:nvSpPr>
        <p:spPr/>
        <p:txBody>
          <a:bodyPr/>
          <a:lstStyle>
            <a:lvl1pPr>
              <a:defRPr/>
            </a:lvl1pPr>
          </a:lstStyle>
          <a:p>
            <a:pPr>
              <a:defRPr/>
            </a:pPr>
            <a:fld id="{D2854D29-AE09-5C40-88DA-D06B3A6466F2}" type="slidenum">
              <a:rPr lang="en-US" altLang="en-US"/>
              <a:pPr>
                <a:defRPr/>
              </a:pPr>
              <a:t>‹#›</a:t>
            </a:fld>
            <a:endParaRPr lang="en-US" altLang="en-US"/>
          </a:p>
        </p:txBody>
      </p:sp>
    </p:spTree>
    <p:extLst>
      <p:ext uri="{BB962C8B-B14F-4D97-AF65-F5344CB8AC3E}">
        <p14:creationId xmlns:p14="http://schemas.microsoft.com/office/powerpoint/2010/main" val="380744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DF199-7BCD-A84F-AD13-D2165968C8DB}"/>
              </a:ext>
            </a:extLst>
          </p:cNvPr>
          <p:cNvSpPr>
            <a:spLocks noGrp="1"/>
          </p:cNvSpPr>
          <p:nvPr>
            <p:ph type="dt" sz="half" idx="10"/>
          </p:nvPr>
        </p:nvSpPr>
        <p:spPr/>
        <p:txBody>
          <a:bodyPr/>
          <a:lstStyle>
            <a:lvl1pPr>
              <a:defRPr/>
            </a:lvl1pPr>
          </a:lstStyle>
          <a:p>
            <a:pPr>
              <a:defRPr/>
            </a:pPr>
            <a:fld id="{DD0683B9-7E06-EB44-8ABC-0009BD58B4AF}" type="datetimeFigureOut">
              <a:rPr lang="en-US" altLang="en-US"/>
              <a:pPr>
                <a:defRPr/>
              </a:pPr>
              <a:t>2/21/20</a:t>
            </a:fld>
            <a:endParaRPr lang="en-US" altLang="en-US"/>
          </a:p>
        </p:txBody>
      </p:sp>
      <p:sp>
        <p:nvSpPr>
          <p:cNvPr id="5" name="Footer Placeholder 4">
            <a:extLst>
              <a:ext uri="{FF2B5EF4-FFF2-40B4-BE49-F238E27FC236}">
                <a16:creationId xmlns:a16="http://schemas.microsoft.com/office/drawing/2014/main" id="{AB7AFA6F-9F17-9044-BBE8-7AA813137B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099EA7-F5D2-174D-B4B5-E6FEB94BB1BE}"/>
              </a:ext>
            </a:extLst>
          </p:cNvPr>
          <p:cNvSpPr>
            <a:spLocks noGrp="1"/>
          </p:cNvSpPr>
          <p:nvPr>
            <p:ph type="sldNum" sz="quarter" idx="12"/>
          </p:nvPr>
        </p:nvSpPr>
        <p:spPr/>
        <p:txBody>
          <a:bodyPr/>
          <a:lstStyle>
            <a:lvl1pPr>
              <a:defRPr/>
            </a:lvl1pPr>
          </a:lstStyle>
          <a:p>
            <a:pPr>
              <a:defRPr/>
            </a:pPr>
            <a:fld id="{4174A871-0CF1-5745-80C5-3941533FDD63}" type="slidenum">
              <a:rPr lang="en-US" altLang="en-US"/>
              <a:pPr>
                <a:defRPr/>
              </a:pPr>
              <a:t>‹#›</a:t>
            </a:fld>
            <a:endParaRPr lang="en-US" altLang="en-US"/>
          </a:p>
        </p:txBody>
      </p:sp>
    </p:spTree>
    <p:extLst>
      <p:ext uri="{BB962C8B-B14F-4D97-AF65-F5344CB8AC3E}">
        <p14:creationId xmlns:p14="http://schemas.microsoft.com/office/powerpoint/2010/main" val="137363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5D089-8104-7B43-A3BB-DFAF243C2863}"/>
              </a:ext>
            </a:extLst>
          </p:cNvPr>
          <p:cNvSpPr>
            <a:spLocks noGrp="1"/>
          </p:cNvSpPr>
          <p:nvPr>
            <p:ph type="dt" sz="half" idx="10"/>
          </p:nvPr>
        </p:nvSpPr>
        <p:spPr/>
        <p:txBody>
          <a:bodyPr/>
          <a:lstStyle>
            <a:lvl1pPr>
              <a:defRPr/>
            </a:lvl1pPr>
          </a:lstStyle>
          <a:p>
            <a:pPr>
              <a:defRPr/>
            </a:pPr>
            <a:fld id="{1C2E46F8-C5BF-724E-A54D-AB27584BAF2F}" type="datetimeFigureOut">
              <a:rPr lang="en-US" altLang="en-US"/>
              <a:pPr>
                <a:defRPr/>
              </a:pPr>
              <a:t>2/21/20</a:t>
            </a:fld>
            <a:endParaRPr lang="en-US" altLang="en-US"/>
          </a:p>
        </p:txBody>
      </p:sp>
      <p:sp>
        <p:nvSpPr>
          <p:cNvPr id="5" name="Footer Placeholder 4">
            <a:extLst>
              <a:ext uri="{FF2B5EF4-FFF2-40B4-BE49-F238E27FC236}">
                <a16:creationId xmlns:a16="http://schemas.microsoft.com/office/drawing/2014/main" id="{47B08B93-BD6A-9441-B5BA-A1A905B234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B8CEC2-1380-7249-BFF0-85B075D4EDC9}"/>
              </a:ext>
            </a:extLst>
          </p:cNvPr>
          <p:cNvSpPr>
            <a:spLocks noGrp="1"/>
          </p:cNvSpPr>
          <p:nvPr>
            <p:ph type="sldNum" sz="quarter" idx="12"/>
          </p:nvPr>
        </p:nvSpPr>
        <p:spPr/>
        <p:txBody>
          <a:bodyPr/>
          <a:lstStyle>
            <a:lvl1pPr>
              <a:defRPr/>
            </a:lvl1pPr>
          </a:lstStyle>
          <a:p>
            <a:pPr>
              <a:defRPr/>
            </a:pPr>
            <a:fld id="{BA794AD9-D9F2-3D45-BB6F-4DD5C114B4D3}" type="slidenum">
              <a:rPr lang="en-US" altLang="en-US"/>
              <a:pPr>
                <a:defRPr/>
              </a:pPr>
              <a:t>‹#›</a:t>
            </a:fld>
            <a:endParaRPr lang="en-US" altLang="en-US"/>
          </a:p>
        </p:txBody>
      </p:sp>
    </p:spTree>
    <p:extLst>
      <p:ext uri="{BB962C8B-B14F-4D97-AF65-F5344CB8AC3E}">
        <p14:creationId xmlns:p14="http://schemas.microsoft.com/office/powerpoint/2010/main" val="274636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FC820B2-98C1-484A-BCA8-1F9B96C2597F}"/>
              </a:ext>
            </a:extLst>
          </p:cNvPr>
          <p:cNvSpPr>
            <a:spLocks noGrp="1"/>
          </p:cNvSpPr>
          <p:nvPr>
            <p:ph type="dt" sz="half" idx="10"/>
          </p:nvPr>
        </p:nvSpPr>
        <p:spPr/>
        <p:txBody>
          <a:bodyPr/>
          <a:lstStyle>
            <a:lvl1pPr>
              <a:defRPr/>
            </a:lvl1pPr>
          </a:lstStyle>
          <a:p>
            <a:pPr>
              <a:defRPr/>
            </a:pPr>
            <a:fld id="{4C576043-8BF4-8049-8FE6-AFC591F10103}" type="datetimeFigureOut">
              <a:rPr lang="en-US" altLang="en-US"/>
              <a:pPr>
                <a:defRPr/>
              </a:pPr>
              <a:t>2/21/20</a:t>
            </a:fld>
            <a:endParaRPr lang="en-US" altLang="en-US"/>
          </a:p>
        </p:txBody>
      </p:sp>
      <p:sp>
        <p:nvSpPr>
          <p:cNvPr id="6" name="Footer Placeholder 4">
            <a:extLst>
              <a:ext uri="{FF2B5EF4-FFF2-40B4-BE49-F238E27FC236}">
                <a16:creationId xmlns:a16="http://schemas.microsoft.com/office/drawing/2014/main" id="{0A50523E-3E26-2E4E-9720-B2A7AA79BA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4253D0-09E9-FC41-B415-7848E8FBBAEF}"/>
              </a:ext>
            </a:extLst>
          </p:cNvPr>
          <p:cNvSpPr>
            <a:spLocks noGrp="1"/>
          </p:cNvSpPr>
          <p:nvPr>
            <p:ph type="sldNum" sz="quarter" idx="12"/>
          </p:nvPr>
        </p:nvSpPr>
        <p:spPr/>
        <p:txBody>
          <a:bodyPr/>
          <a:lstStyle>
            <a:lvl1pPr>
              <a:defRPr/>
            </a:lvl1pPr>
          </a:lstStyle>
          <a:p>
            <a:pPr>
              <a:defRPr/>
            </a:pPr>
            <a:fld id="{8F03BBE2-F47F-D74E-A2A4-1F6890250382}" type="slidenum">
              <a:rPr lang="en-US" altLang="en-US"/>
              <a:pPr>
                <a:defRPr/>
              </a:pPr>
              <a:t>‹#›</a:t>
            </a:fld>
            <a:endParaRPr lang="en-US" altLang="en-US"/>
          </a:p>
        </p:txBody>
      </p:sp>
    </p:spTree>
    <p:extLst>
      <p:ext uri="{BB962C8B-B14F-4D97-AF65-F5344CB8AC3E}">
        <p14:creationId xmlns:p14="http://schemas.microsoft.com/office/powerpoint/2010/main" val="180801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977D358-9604-3949-8638-935D708376D5}"/>
              </a:ext>
            </a:extLst>
          </p:cNvPr>
          <p:cNvSpPr>
            <a:spLocks noGrp="1"/>
          </p:cNvSpPr>
          <p:nvPr>
            <p:ph type="dt" sz="half" idx="10"/>
          </p:nvPr>
        </p:nvSpPr>
        <p:spPr/>
        <p:txBody>
          <a:bodyPr/>
          <a:lstStyle>
            <a:lvl1pPr>
              <a:defRPr/>
            </a:lvl1pPr>
          </a:lstStyle>
          <a:p>
            <a:pPr>
              <a:defRPr/>
            </a:pPr>
            <a:fld id="{9294D5F6-028F-E54C-ACAE-6AA97CCFC375}" type="datetimeFigureOut">
              <a:rPr lang="en-US" altLang="en-US"/>
              <a:pPr>
                <a:defRPr/>
              </a:pPr>
              <a:t>2/21/20</a:t>
            </a:fld>
            <a:endParaRPr lang="en-US" altLang="en-US"/>
          </a:p>
        </p:txBody>
      </p:sp>
      <p:sp>
        <p:nvSpPr>
          <p:cNvPr id="8" name="Footer Placeholder 4">
            <a:extLst>
              <a:ext uri="{FF2B5EF4-FFF2-40B4-BE49-F238E27FC236}">
                <a16:creationId xmlns:a16="http://schemas.microsoft.com/office/drawing/2014/main" id="{35DF6578-B2C4-A941-B7F2-2D8ABE9BA73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BC0D453-F79D-C147-9256-E1A48D19BF28}"/>
              </a:ext>
            </a:extLst>
          </p:cNvPr>
          <p:cNvSpPr>
            <a:spLocks noGrp="1"/>
          </p:cNvSpPr>
          <p:nvPr>
            <p:ph type="sldNum" sz="quarter" idx="12"/>
          </p:nvPr>
        </p:nvSpPr>
        <p:spPr/>
        <p:txBody>
          <a:bodyPr/>
          <a:lstStyle>
            <a:lvl1pPr>
              <a:defRPr/>
            </a:lvl1pPr>
          </a:lstStyle>
          <a:p>
            <a:pPr>
              <a:defRPr/>
            </a:pPr>
            <a:fld id="{0756D9F1-99CC-C941-92AD-B4D3E4FA237E}" type="slidenum">
              <a:rPr lang="en-US" altLang="en-US"/>
              <a:pPr>
                <a:defRPr/>
              </a:pPr>
              <a:t>‹#›</a:t>
            </a:fld>
            <a:endParaRPr lang="en-US" altLang="en-US"/>
          </a:p>
        </p:txBody>
      </p:sp>
    </p:spTree>
    <p:extLst>
      <p:ext uri="{BB962C8B-B14F-4D97-AF65-F5344CB8AC3E}">
        <p14:creationId xmlns:p14="http://schemas.microsoft.com/office/powerpoint/2010/main" val="15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49E4C4E-DA8D-9948-907A-AAA724EE1EEE}"/>
              </a:ext>
            </a:extLst>
          </p:cNvPr>
          <p:cNvSpPr>
            <a:spLocks noGrp="1"/>
          </p:cNvSpPr>
          <p:nvPr>
            <p:ph type="dt" sz="half" idx="10"/>
          </p:nvPr>
        </p:nvSpPr>
        <p:spPr/>
        <p:txBody>
          <a:bodyPr/>
          <a:lstStyle>
            <a:lvl1pPr>
              <a:defRPr/>
            </a:lvl1pPr>
          </a:lstStyle>
          <a:p>
            <a:pPr>
              <a:defRPr/>
            </a:pPr>
            <a:fld id="{3E5FADDD-6460-0A4B-A717-F75E3089D5CD}" type="datetimeFigureOut">
              <a:rPr lang="en-US" altLang="en-US"/>
              <a:pPr>
                <a:defRPr/>
              </a:pPr>
              <a:t>2/21/20</a:t>
            </a:fld>
            <a:endParaRPr lang="en-US" altLang="en-US"/>
          </a:p>
        </p:txBody>
      </p:sp>
      <p:sp>
        <p:nvSpPr>
          <p:cNvPr id="4" name="Footer Placeholder 4">
            <a:extLst>
              <a:ext uri="{FF2B5EF4-FFF2-40B4-BE49-F238E27FC236}">
                <a16:creationId xmlns:a16="http://schemas.microsoft.com/office/drawing/2014/main" id="{5FD907C0-8AD4-0440-B869-13534BEC2FF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BF71205-79C3-9A46-A9A8-6772AEE484C8}"/>
              </a:ext>
            </a:extLst>
          </p:cNvPr>
          <p:cNvSpPr>
            <a:spLocks noGrp="1"/>
          </p:cNvSpPr>
          <p:nvPr>
            <p:ph type="sldNum" sz="quarter" idx="12"/>
          </p:nvPr>
        </p:nvSpPr>
        <p:spPr/>
        <p:txBody>
          <a:bodyPr/>
          <a:lstStyle>
            <a:lvl1pPr>
              <a:defRPr/>
            </a:lvl1pPr>
          </a:lstStyle>
          <a:p>
            <a:pPr>
              <a:defRPr/>
            </a:pPr>
            <a:fld id="{07667AEF-27E4-694A-8BE8-506CEA0FD6D9}" type="slidenum">
              <a:rPr lang="en-US" altLang="en-US"/>
              <a:pPr>
                <a:defRPr/>
              </a:pPr>
              <a:t>‹#›</a:t>
            </a:fld>
            <a:endParaRPr lang="en-US" altLang="en-US"/>
          </a:p>
        </p:txBody>
      </p:sp>
    </p:spTree>
    <p:extLst>
      <p:ext uri="{BB962C8B-B14F-4D97-AF65-F5344CB8AC3E}">
        <p14:creationId xmlns:p14="http://schemas.microsoft.com/office/powerpoint/2010/main" val="114851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4D01E1-69AD-8149-80D5-3281FB9CCFB0}"/>
              </a:ext>
            </a:extLst>
          </p:cNvPr>
          <p:cNvSpPr>
            <a:spLocks noGrp="1"/>
          </p:cNvSpPr>
          <p:nvPr>
            <p:ph type="dt" sz="half" idx="10"/>
          </p:nvPr>
        </p:nvSpPr>
        <p:spPr/>
        <p:txBody>
          <a:bodyPr/>
          <a:lstStyle>
            <a:lvl1pPr>
              <a:defRPr/>
            </a:lvl1pPr>
          </a:lstStyle>
          <a:p>
            <a:pPr>
              <a:defRPr/>
            </a:pPr>
            <a:fld id="{8E310953-635B-2840-9087-4CA4B360A0C6}" type="datetimeFigureOut">
              <a:rPr lang="en-US" altLang="en-US"/>
              <a:pPr>
                <a:defRPr/>
              </a:pPr>
              <a:t>2/21/20</a:t>
            </a:fld>
            <a:endParaRPr lang="en-US" altLang="en-US"/>
          </a:p>
        </p:txBody>
      </p:sp>
      <p:sp>
        <p:nvSpPr>
          <p:cNvPr id="3" name="Footer Placeholder 4">
            <a:extLst>
              <a:ext uri="{FF2B5EF4-FFF2-40B4-BE49-F238E27FC236}">
                <a16:creationId xmlns:a16="http://schemas.microsoft.com/office/drawing/2014/main" id="{1334E721-6EAC-2340-93A2-D55419BF51F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A523D97-A905-AA4B-A25B-F54D9066A7CF}"/>
              </a:ext>
            </a:extLst>
          </p:cNvPr>
          <p:cNvSpPr>
            <a:spLocks noGrp="1"/>
          </p:cNvSpPr>
          <p:nvPr>
            <p:ph type="sldNum" sz="quarter" idx="12"/>
          </p:nvPr>
        </p:nvSpPr>
        <p:spPr/>
        <p:txBody>
          <a:bodyPr/>
          <a:lstStyle>
            <a:lvl1pPr>
              <a:defRPr/>
            </a:lvl1pPr>
          </a:lstStyle>
          <a:p>
            <a:pPr>
              <a:defRPr/>
            </a:pPr>
            <a:fld id="{C3BAB29F-5C47-5B40-A77F-21C61A014C24}" type="slidenum">
              <a:rPr lang="en-US" altLang="en-US"/>
              <a:pPr>
                <a:defRPr/>
              </a:pPr>
              <a:t>‹#›</a:t>
            </a:fld>
            <a:endParaRPr lang="en-US" altLang="en-US"/>
          </a:p>
        </p:txBody>
      </p:sp>
    </p:spTree>
    <p:extLst>
      <p:ext uri="{BB962C8B-B14F-4D97-AF65-F5344CB8AC3E}">
        <p14:creationId xmlns:p14="http://schemas.microsoft.com/office/powerpoint/2010/main" val="402519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3A59314-E752-EA4A-8F87-FC11581EDBBA}"/>
              </a:ext>
            </a:extLst>
          </p:cNvPr>
          <p:cNvSpPr>
            <a:spLocks noGrp="1"/>
          </p:cNvSpPr>
          <p:nvPr>
            <p:ph type="dt" sz="half" idx="10"/>
          </p:nvPr>
        </p:nvSpPr>
        <p:spPr/>
        <p:txBody>
          <a:bodyPr/>
          <a:lstStyle>
            <a:lvl1pPr>
              <a:defRPr/>
            </a:lvl1pPr>
          </a:lstStyle>
          <a:p>
            <a:pPr>
              <a:defRPr/>
            </a:pPr>
            <a:fld id="{461C8F10-83FE-1243-A25F-2ABCBCDC8562}" type="datetimeFigureOut">
              <a:rPr lang="en-US" altLang="en-US"/>
              <a:pPr>
                <a:defRPr/>
              </a:pPr>
              <a:t>2/21/20</a:t>
            </a:fld>
            <a:endParaRPr lang="en-US" altLang="en-US"/>
          </a:p>
        </p:txBody>
      </p:sp>
      <p:sp>
        <p:nvSpPr>
          <p:cNvPr id="6" name="Footer Placeholder 4">
            <a:extLst>
              <a:ext uri="{FF2B5EF4-FFF2-40B4-BE49-F238E27FC236}">
                <a16:creationId xmlns:a16="http://schemas.microsoft.com/office/drawing/2014/main" id="{7E5AB19C-B2A3-3849-927C-C32E070CDC4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CC3AE8-AB72-7E48-929F-C515878953AB}"/>
              </a:ext>
            </a:extLst>
          </p:cNvPr>
          <p:cNvSpPr>
            <a:spLocks noGrp="1"/>
          </p:cNvSpPr>
          <p:nvPr>
            <p:ph type="sldNum" sz="quarter" idx="12"/>
          </p:nvPr>
        </p:nvSpPr>
        <p:spPr/>
        <p:txBody>
          <a:bodyPr/>
          <a:lstStyle>
            <a:lvl1pPr>
              <a:defRPr/>
            </a:lvl1pPr>
          </a:lstStyle>
          <a:p>
            <a:pPr>
              <a:defRPr/>
            </a:pPr>
            <a:fld id="{9565C770-D684-C54E-893F-450230183268}" type="slidenum">
              <a:rPr lang="en-US" altLang="en-US"/>
              <a:pPr>
                <a:defRPr/>
              </a:pPr>
              <a:t>‹#›</a:t>
            </a:fld>
            <a:endParaRPr lang="en-US" altLang="en-US"/>
          </a:p>
        </p:txBody>
      </p:sp>
    </p:spTree>
    <p:extLst>
      <p:ext uri="{BB962C8B-B14F-4D97-AF65-F5344CB8AC3E}">
        <p14:creationId xmlns:p14="http://schemas.microsoft.com/office/powerpoint/2010/main" val="394870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94C814E-4A3F-7E4D-A9D1-8138FCBC671C}"/>
              </a:ext>
            </a:extLst>
          </p:cNvPr>
          <p:cNvSpPr>
            <a:spLocks noGrp="1"/>
          </p:cNvSpPr>
          <p:nvPr>
            <p:ph type="dt" sz="half" idx="10"/>
          </p:nvPr>
        </p:nvSpPr>
        <p:spPr/>
        <p:txBody>
          <a:bodyPr/>
          <a:lstStyle>
            <a:lvl1pPr>
              <a:defRPr/>
            </a:lvl1pPr>
          </a:lstStyle>
          <a:p>
            <a:pPr>
              <a:defRPr/>
            </a:pPr>
            <a:fld id="{FDA1880B-A4B6-3A4D-ACAA-DAC0DE113E00}" type="datetimeFigureOut">
              <a:rPr lang="en-US" altLang="en-US"/>
              <a:pPr>
                <a:defRPr/>
              </a:pPr>
              <a:t>2/21/20</a:t>
            </a:fld>
            <a:endParaRPr lang="en-US" altLang="en-US"/>
          </a:p>
        </p:txBody>
      </p:sp>
      <p:sp>
        <p:nvSpPr>
          <p:cNvPr id="6" name="Footer Placeholder 4">
            <a:extLst>
              <a:ext uri="{FF2B5EF4-FFF2-40B4-BE49-F238E27FC236}">
                <a16:creationId xmlns:a16="http://schemas.microsoft.com/office/drawing/2014/main" id="{DFBD9C69-E24E-BC4F-83E9-DCD064C8DD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54DBF18-8EA6-DA43-BEF0-9E427EC67C5A}"/>
              </a:ext>
            </a:extLst>
          </p:cNvPr>
          <p:cNvSpPr>
            <a:spLocks noGrp="1"/>
          </p:cNvSpPr>
          <p:nvPr>
            <p:ph type="sldNum" sz="quarter" idx="12"/>
          </p:nvPr>
        </p:nvSpPr>
        <p:spPr/>
        <p:txBody>
          <a:bodyPr/>
          <a:lstStyle>
            <a:lvl1pPr>
              <a:defRPr/>
            </a:lvl1pPr>
          </a:lstStyle>
          <a:p>
            <a:pPr>
              <a:defRPr/>
            </a:pPr>
            <a:fld id="{3A72C56E-73D0-B840-B0C0-C722BFA06B31}" type="slidenum">
              <a:rPr lang="en-US" altLang="en-US"/>
              <a:pPr>
                <a:defRPr/>
              </a:pPr>
              <a:t>‹#›</a:t>
            </a:fld>
            <a:endParaRPr lang="en-US" altLang="en-US"/>
          </a:p>
        </p:txBody>
      </p:sp>
    </p:spTree>
    <p:extLst>
      <p:ext uri="{BB962C8B-B14F-4D97-AF65-F5344CB8AC3E}">
        <p14:creationId xmlns:p14="http://schemas.microsoft.com/office/powerpoint/2010/main" val="4041154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BB1562-9EF2-9C4E-90B2-C6CF632C454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505766F-C493-9241-BEFA-CE86817BF6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5A2939E-5010-1944-B342-306F1B242F6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906E1EA9-FE46-1044-BAB4-A44682AD90DC}" type="datetimeFigureOut">
              <a:rPr lang="en-US" altLang="en-US"/>
              <a:pPr>
                <a:defRPr/>
              </a:pPr>
              <a:t>2/21/20</a:t>
            </a:fld>
            <a:endParaRPr lang="en-US" altLang="en-US"/>
          </a:p>
        </p:txBody>
      </p:sp>
      <p:sp>
        <p:nvSpPr>
          <p:cNvPr id="5" name="Footer Placeholder 4">
            <a:extLst>
              <a:ext uri="{FF2B5EF4-FFF2-40B4-BE49-F238E27FC236}">
                <a16:creationId xmlns:a16="http://schemas.microsoft.com/office/drawing/2014/main" id="{3B33B475-2694-BA45-A183-C2A8B43C40C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F413037-132C-594C-91F7-94AADDD0C9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7D276B7C-A90C-4A46-939C-1CD41040EA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wikipedia.org/wiki/File:DMBA.pn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D228B833-82F8-E648-B9E2-D9623D0F0112}"/>
              </a:ext>
            </a:extLst>
          </p:cNvPr>
          <p:cNvSpPr>
            <a:spLocks noGrp="1"/>
          </p:cNvSpPr>
          <p:nvPr>
            <p:ph type="ctrTitle"/>
          </p:nvPr>
        </p:nvSpPr>
        <p:spPr>
          <a:xfrm>
            <a:off x="685800" y="990600"/>
            <a:ext cx="7772400" cy="1470025"/>
          </a:xfrm>
        </p:spPr>
        <p:txBody>
          <a:bodyPr/>
          <a:lstStyle/>
          <a:p>
            <a:pPr eaLnBrk="1" hangingPunct="1"/>
            <a:r>
              <a:rPr lang="en-US" altLang="en-US">
                <a:ea typeface="ＭＳ Ｐゴシック" panose="020B0600070205080204" pitchFamily="34" charset="-128"/>
              </a:rPr>
              <a:t>Cancer Biology</a:t>
            </a:r>
            <a:br>
              <a:rPr lang="en-US" altLang="en-US">
                <a:ea typeface="ＭＳ Ｐゴシック" panose="020B0600070205080204" pitchFamily="34" charset="-128"/>
              </a:rPr>
            </a:br>
            <a:r>
              <a:rPr lang="en-US" altLang="en-US">
                <a:ea typeface="ＭＳ Ｐゴシック" panose="020B0600070205080204" pitchFamily="34" charset="-128"/>
              </a:rPr>
              <a:t>Biol 445</a:t>
            </a:r>
          </a:p>
        </p:txBody>
      </p:sp>
      <p:sp>
        <p:nvSpPr>
          <p:cNvPr id="3" name="Subtitle 2">
            <a:extLst>
              <a:ext uri="{FF2B5EF4-FFF2-40B4-BE49-F238E27FC236}">
                <a16:creationId xmlns:a16="http://schemas.microsoft.com/office/drawing/2014/main" id="{0D9925FD-61BB-E641-B922-7D4F705C4D89}"/>
              </a:ext>
            </a:extLst>
          </p:cNvPr>
          <p:cNvSpPr>
            <a:spLocks noGrp="1"/>
          </p:cNvSpPr>
          <p:nvPr>
            <p:ph type="subTitle" idx="1"/>
          </p:nvPr>
        </p:nvSpPr>
        <p:spPr>
          <a:xfrm>
            <a:off x="1371600" y="3886200"/>
            <a:ext cx="6400800" cy="2667000"/>
          </a:xfrm>
        </p:spPr>
        <p:txBody>
          <a:bodyPr rtlCol="0">
            <a:normAutofit/>
          </a:bodyPr>
          <a:lstStyle/>
          <a:p>
            <a:pPr eaLnBrk="1" fontAlgn="auto" hangingPunct="1">
              <a:spcAft>
                <a:spcPts val="0"/>
              </a:spcAft>
              <a:defRPr/>
            </a:pPr>
            <a:r>
              <a:rPr lang="en-US" dirty="0">
                <a:ea typeface="+mn-ea"/>
                <a:cs typeface="+mn-cs"/>
              </a:rPr>
              <a:t>Spring 2020</a:t>
            </a:r>
          </a:p>
          <a:p>
            <a:pPr eaLnBrk="1" fontAlgn="auto" hangingPunct="1">
              <a:spcAft>
                <a:spcPts val="0"/>
              </a:spcAft>
              <a:defRPr/>
            </a:pPr>
            <a:r>
              <a:rPr lang="en-US" dirty="0">
                <a:ea typeface="+mn-ea"/>
                <a:cs typeface="+mn-cs"/>
              </a:rPr>
              <a:t>Dr. Heidi Super</a:t>
            </a:r>
          </a:p>
          <a:p>
            <a:pPr eaLnBrk="1" fontAlgn="auto" hangingPunct="1">
              <a:spcAft>
                <a:spcPts val="0"/>
              </a:spcAft>
              <a:defRPr/>
            </a:pPr>
            <a:r>
              <a:rPr lang="en-US" dirty="0">
                <a:ea typeface="+mn-ea"/>
                <a:cs typeface="+mn-cs"/>
              </a:rPr>
              <a:t>Lecture 13</a:t>
            </a:r>
          </a:p>
          <a:p>
            <a:pPr eaLnBrk="1" fontAlgn="auto" hangingPunct="1">
              <a:spcAft>
                <a:spcPts val="0"/>
              </a:spcAft>
              <a:defRPr/>
            </a:pPr>
            <a:r>
              <a:rPr lang="en-US" dirty="0">
                <a:ea typeface="+mn-ea"/>
                <a:cs typeface="+mn-cs"/>
              </a:rPr>
              <a:t>2-21-2020</a:t>
            </a:r>
          </a:p>
          <a:p>
            <a:pPr eaLnBrk="1" fontAlgn="auto" hangingPunct="1">
              <a:spcAft>
                <a:spcPts val="0"/>
              </a:spcAft>
              <a:defRPr/>
            </a:pPr>
            <a:endParaRPr lang="en-US" dirty="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6B4C-2B8A-F945-ADC2-20D07D07C7CA}"/>
              </a:ext>
            </a:extLst>
          </p:cNvPr>
          <p:cNvSpPr>
            <a:spLocks noGrp="1"/>
          </p:cNvSpPr>
          <p:nvPr>
            <p:ph type="title"/>
          </p:nvPr>
        </p:nvSpPr>
        <p:spPr/>
        <p:txBody>
          <a:bodyPr/>
          <a:lstStyle/>
          <a:p>
            <a:r>
              <a:rPr lang="en-US" dirty="0"/>
              <a:t>Recall…</a:t>
            </a:r>
          </a:p>
        </p:txBody>
      </p:sp>
      <p:sp>
        <p:nvSpPr>
          <p:cNvPr id="3" name="Content Placeholder 2">
            <a:extLst>
              <a:ext uri="{FF2B5EF4-FFF2-40B4-BE49-F238E27FC236}">
                <a16:creationId xmlns:a16="http://schemas.microsoft.com/office/drawing/2014/main" id="{A0136390-F575-7F48-8113-6439A0008DA7}"/>
              </a:ext>
            </a:extLst>
          </p:cNvPr>
          <p:cNvSpPr>
            <a:spLocks noGrp="1"/>
          </p:cNvSpPr>
          <p:nvPr>
            <p:ph idx="1"/>
          </p:nvPr>
        </p:nvSpPr>
        <p:spPr/>
        <p:txBody>
          <a:bodyPr/>
          <a:lstStyle/>
          <a:p>
            <a:r>
              <a:rPr lang="en-US" dirty="0"/>
              <a:t>In cancer biology, </a:t>
            </a:r>
            <a:r>
              <a:rPr lang="en-US" b="1" i="1" dirty="0"/>
              <a:t>transformation</a:t>
            </a:r>
            <a:r>
              <a:rPr lang="en-US" dirty="0"/>
              <a:t> means something very specific.</a:t>
            </a:r>
          </a:p>
          <a:p>
            <a:endParaRPr lang="en-US" dirty="0"/>
          </a:p>
          <a:p>
            <a:pPr lvl="1"/>
            <a:r>
              <a:rPr lang="en-US" dirty="0"/>
              <a:t>Explain.</a:t>
            </a:r>
          </a:p>
        </p:txBody>
      </p:sp>
    </p:spTree>
    <p:extLst>
      <p:ext uri="{BB962C8B-B14F-4D97-AF65-F5344CB8AC3E}">
        <p14:creationId xmlns:p14="http://schemas.microsoft.com/office/powerpoint/2010/main" val="2042156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9F93C355-A765-C644-9A66-A8F7B78EB69A}"/>
              </a:ext>
            </a:extLst>
          </p:cNvPr>
          <p:cNvSpPr>
            <a:spLocks noGrp="1"/>
          </p:cNvSpPr>
          <p:nvPr>
            <p:ph type="title"/>
          </p:nvPr>
        </p:nvSpPr>
        <p:spPr/>
        <p:txBody>
          <a:bodyPr/>
          <a:lstStyle/>
          <a:p>
            <a:endParaRPr lang="en-US" altLang="en-US"/>
          </a:p>
        </p:txBody>
      </p:sp>
      <p:sp>
        <p:nvSpPr>
          <p:cNvPr id="41986" name="Content Placeholder 2">
            <a:extLst>
              <a:ext uri="{FF2B5EF4-FFF2-40B4-BE49-F238E27FC236}">
                <a16:creationId xmlns:a16="http://schemas.microsoft.com/office/drawing/2014/main" id="{3770B5FD-1B02-A545-93E2-02EF3CA2CADE}"/>
              </a:ext>
            </a:extLst>
          </p:cNvPr>
          <p:cNvSpPr>
            <a:spLocks noGrp="1"/>
          </p:cNvSpPr>
          <p:nvPr>
            <p:ph idx="1"/>
          </p:nvPr>
        </p:nvSpPr>
        <p:spPr/>
        <p:txBody>
          <a:bodyPr/>
          <a:lstStyle/>
          <a:p>
            <a:r>
              <a:rPr lang="en-US" altLang="en-US"/>
              <a:t>The first transfection experiments used total DNA from tumor cells.</a:t>
            </a:r>
          </a:p>
          <a:p>
            <a:pPr>
              <a:buFont typeface="Arial" panose="020B0604020202020204" pitchFamily="34" charset="0"/>
              <a:buNone/>
            </a:pPr>
            <a:endParaRPr lang="en-US" altLang="en-US"/>
          </a:p>
          <a:p>
            <a:pPr lvl="1"/>
            <a:r>
              <a:rPr lang="en-US" altLang="en-US"/>
              <a:t>Techniques developed in the early 80s allowed isolation and transfer of ever smaller amounts of DNA until individual genes were identified which greatly increased proliferation of cells.</a:t>
            </a:r>
          </a:p>
          <a:p>
            <a:pPr lvl="2"/>
            <a:r>
              <a:rPr lang="en-US" altLang="en-US"/>
              <a:t>Gene cloning= isolating a single gene based on its activity. </a:t>
            </a:r>
          </a:p>
        </p:txBody>
      </p:sp>
    </p:spTree>
    <p:extLst>
      <p:ext uri="{BB962C8B-B14F-4D97-AF65-F5344CB8AC3E}">
        <p14:creationId xmlns:p14="http://schemas.microsoft.com/office/powerpoint/2010/main" val="49262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CDEAAF57-2E66-C546-8BD5-1FF6BE8E58CC}"/>
              </a:ext>
            </a:extLst>
          </p:cNvPr>
          <p:cNvSpPr>
            <a:spLocks noGrp="1"/>
          </p:cNvSpPr>
          <p:nvPr>
            <p:ph type="title"/>
          </p:nvPr>
        </p:nvSpPr>
        <p:spPr/>
        <p:txBody>
          <a:bodyPr/>
          <a:lstStyle/>
          <a:p>
            <a:endParaRPr lang="en-US" altLang="en-US"/>
          </a:p>
        </p:txBody>
      </p:sp>
      <p:sp>
        <p:nvSpPr>
          <p:cNvPr id="43010" name="Content Placeholder 2">
            <a:extLst>
              <a:ext uri="{FF2B5EF4-FFF2-40B4-BE49-F238E27FC236}">
                <a16:creationId xmlns:a16="http://schemas.microsoft.com/office/drawing/2014/main" id="{A4B7450D-AADB-8240-9825-9168C50D4F79}"/>
              </a:ext>
            </a:extLst>
          </p:cNvPr>
          <p:cNvSpPr>
            <a:spLocks noGrp="1"/>
          </p:cNvSpPr>
          <p:nvPr>
            <p:ph idx="1"/>
          </p:nvPr>
        </p:nvSpPr>
        <p:spPr/>
        <p:txBody>
          <a:bodyPr/>
          <a:lstStyle/>
          <a:p>
            <a:r>
              <a:rPr lang="en-US" altLang="en-US" dirty="0"/>
              <a:t>E.g.  The first oncogene discovered in humans is  called </a:t>
            </a:r>
            <a:r>
              <a:rPr lang="en-US" altLang="en-US" i="1" u="sng" dirty="0"/>
              <a:t>RAS</a:t>
            </a:r>
          </a:p>
          <a:p>
            <a:pPr lvl="1"/>
            <a:r>
              <a:rPr lang="en-US" altLang="en-US" dirty="0"/>
              <a:t>Came from  human bladder cancer cells</a:t>
            </a:r>
          </a:p>
          <a:p>
            <a:pPr lvl="1">
              <a:buFont typeface="Arial" panose="020B0604020202020204" pitchFamily="34" charset="0"/>
              <a:buNone/>
            </a:pPr>
            <a:endParaRPr lang="en-US" altLang="en-US" dirty="0"/>
          </a:p>
          <a:p>
            <a:pPr lvl="1"/>
            <a:r>
              <a:rPr lang="en-US" altLang="en-US" dirty="0"/>
              <a:t>Had strikingly similar DNA sequence to gene found in </a:t>
            </a:r>
            <a:r>
              <a:rPr lang="en-US" altLang="en-US" u="sng" dirty="0"/>
              <a:t>a virus </a:t>
            </a:r>
            <a:r>
              <a:rPr lang="en-US" altLang="en-US" dirty="0"/>
              <a:t>that infects rats and causes </a:t>
            </a:r>
            <a:r>
              <a:rPr lang="en-US" altLang="en-US" b="1" u="sng" dirty="0"/>
              <a:t>ra</a:t>
            </a:r>
            <a:r>
              <a:rPr lang="en-US" altLang="en-US" dirty="0"/>
              <a:t>t </a:t>
            </a:r>
            <a:r>
              <a:rPr lang="en-US" altLang="en-US" b="1" u="sng" dirty="0"/>
              <a:t>s</a:t>
            </a:r>
            <a:r>
              <a:rPr lang="en-US" altLang="en-US" dirty="0"/>
              <a:t>arcomas.</a:t>
            </a:r>
          </a:p>
          <a:p>
            <a:pPr lvl="1"/>
            <a:endParaRPr lang="en-US" altLang="en-US" dirty="0"/>
          </a:p>
          <a:p>
            <a:pPr lvl="1">
              <a:buFont typeface="Arial" panose="020B0604020202020204" pitchFamily="34" charset="0"/>
              <a:buNone/>
            </a:pPr>
            <a:endParaRPr lang="en-US" altLang="en-US" dirty="0"/>
          </a:p>
          <a:p>
            <a:pPr lvl="1"/>
            <a:endParaRPr lang="en-US" altLang="en-US" i="1" dirty="0"/>
          </a:p>
        </p:txBody>
      </p:sp>
    </p:spTree>
    <p:extLst>
      <p:ext uri="{BB962C8B-B14F-4D97-AF65-F5344CB8AC3E}">
        <p14:creationId xmlns:p14="http://schemas.microsoft.com/office/powerpoint/2010/main" val="2671092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3EED5A51-D682-434A-8B24-AF216EE8CA05}"/>
              </a:ext>
            </a:extLst>
          </p:cNvPr>
          <p:cNvSpPr>
            <a:spLocks noGrp="1"/>
          </p:cNvSpPr>
          <p:nvPr>
            <p:ph type="title"/>
          </p:nvPr>
        </p:nvSpPr>
        <p:spPr/>
        <p:txBody>
          <a:bodyPr/>
          <a:lstStyle/>
          <a:p>
            <a:r>
              <a:rPr lang="en-US" altLang="en-US"/>
              <a:t>Humans vs. other mammals…</a:t>
            </a:r>
          </a:p>
        </p:txBody>
      </p:sp>
      <p:sp>
        <p:nvSpPr>
          <p:cNvPr id="25602" name="Content Placeholder 2">
            <a:extLst>
              <a:ext uri="{FF2B5EF4-FFF2-40B4-BE49-F238E27FC236}">
                <a16:creationId xmlns:a16="http://schemas.microsoft.com/office/drawing/2014/main" id="{92904409-C606-8D47-974D-3444B29F16AC}"/>
              </a:ext>
            </a:extLst>
          </p:cNvPr>
          <p:cNvSpPr>
            <a:spLocks noGrp="1"/>
          </p:cNvSpPr>
          <p:nvPr>
            <p:ph idx="1"/>
          </p:nvPr>
        </p:nvSpPr>
        <p:spPr/>
        <p:txBody>
          <a:bodyPr/>
          <a:lstStyle/>
          <a:p>
            <a:pPr>
              <a:defRPr/>
            </a:pPr>
            <a:r>
              <a:rPr lang="en-US" dirty="0">
                <a:ea typeface="ＭＳ Ｐゴシック" panose="020B0600070205080204" pitchFamily="34" charset="-128"/>
              </a:rPr>
              <a:t>Non-human  animals frequently do become infected with viruses that </a:t>
            </a:r>
            <a:r>
              <a:rPr lang="en-US" u="sng" dirty="0">
                <a:ea typeface="ＭＳ Ｐゴシック" panose="020B0600070205080204" pitchFamily="34" charset="-128"/>
              </a:rPr>
              <a:t>carry oncogenes</a:t>
            </a:r>
            <a:r>
              <a:rPr lang="en-US" dirty="0">
                <a:ea typeface="ＭＳ Ｐゴシック" panose="020B0600070205080204" pitchFamily="34" charset="-128"/>
              </a:rPr>
              <a:t>.</a:t>
            </a:r>
          </a:p>
          <a:p>
            <a:pPr lvl="1">
              <a:defRPr/>
            </a:pPr>
            <a:r>
              <a:rPr lang="en-US" dirty="0">
                <a:ea typeface="ＭＳ Ｐゴシック" panose="020B0600070205080204" pitchFamily="34" charset="-128"/>
              </a:rPr>
              <a:t>Chickens, rats, mice, cats, monkeys---get a variety of cancers from oncogene-containing viruses.</a:t>
            </a:r>
          </a:p>
          <a:p>
            <a:pPr lvl="1">
              <a:defRPr/>
            </a:pPr>
            <a:endParaRPr lang="en-US" dirty="0">
              <a:ea typeface="ＭＳ Ｐゴシック" panose="020B0600070205080204" pitchFamily="34" charset="-128"/>
            </a:endParaRPr>
          </a:p>
          <a:p>
            <a:pPr marL="457200" lvl="1" indent="0">
              <a:buFont typeface="Arial" panose="020B0604020202020204" pitchFamily="34" charset="0"/>
              <a:buNone/>
              <a:defRPr/>
            </a:pPr>
            <a:r>
              <a:rPr lang="en-US" dirty="0">
                <a:ea typeface="ＭＳ Ｐゴシック" panose="020B0600070205080204" pitchFamily="34" charset="-128"/>
              </a:rPr>
              <a:t>In fact, the first oncogene isolated from </a:t>
            </a:r>
            <a:r>
              <a:rPr lang="en-US" u="sng" dirty="0">
                <a:ea typeface="ＭＳ Ｐゴシック" panose="020B0600070205080204" pitchFamily="34" charset="-128"/>
              </a:rPr>
              <a:t>any source </a:t>
            </a:r>
            <a:r>
              <a:rPr lang="en-US" dirty="0">
                <a:ea typeface="ＭＳ Ｐゴシック" panose="020B0600070205080204" pitchFamily="34" charset="-128"/>
              </a:rPr>
              <a:t>was noted in a virus that causes sarcomas in chickens—the gene is called </a:t>
            </a:r>
            <a:r>
              <a:rPr lang="en-US" b="1" i="1" dirty="0" err="1">
                <a:ea typeface="ＭＳ Ｐゴシック" panose="020B0600070205080204" pitchFamily="34" charset="-128"/>
              </a:rPr>
              <a:t>src</a:t>
            </a:r>
            <a:r>
              <a:rPr lang="en-US" b="1" i="1" dirty="0">
                <a:ea typeface="ＭＳ Ｐゴシック" panose="020B0600070205080204" pitchFamily="34" charset="-128"/>
              </a:rPr>
              <a:t>. </a:t>
            </a:r>
            <a:r>
              <a:rPr lang="en-US" dirty="0">
                <a:ea typeface="ＭＳ Ｐゴシック" panose="020B0600070205080204" pitchFamily="34" charset="-128"/>
              </a:rPr>
              <a:t>(We will return to this in chapter 4 and 7)</a:t>
            </a:r>
          </a:p>
          <a:p>
            <a:pPr>
              <a:defRPr/>
            </a:pPr>
            <a:endParaRPr lang="en-US" dirty="0">
              <a:ea typeface="ＭＳ Ｐゴシック" panose="020B0600070205080204" pitchFamily="34" charset="-128"/>
            </a:endParaRPr>
          </a:p>
        </p:txBody>
      </p:sp>
    </p:spTree>
    <p:extLst>
      <p:ext uri="{BB962C8B-B14F-4D97-AF65-F5344CB8AC3E}">
        <p14:creationId xmlns:p14="http://schemas.microsoft.com/office/powerpoint/2010/main" val="2930263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C156D761-03E8-C443-A735-14FEE5367AE4}"/>
              </a:ext>
            </a:extLst>
          </p:cNvPr>
          <p:cNvSpPr>
            <a:spLocks noGrp="1"/>
          </p:cNvSpPr>
          <p:nvPr>
            <p:ph type="title"/>
          </p:nvPr>
        </p:nvSpPr>
        <p:spPr/>
        <p:txBody>
          <a:bodyPr/>
          <a:lstStyle/>
          <a:p>
            <a:endParaRPr lang="en-US" altLang="en-US"/>
          </a:p>
        </p:txBody>
      </p:sp>
      <p:sp>
        <p:nvSpPr>
          <p:cNvPr id="45058" name="Content Placeholder 2">
            <a:extLst>
              <a:ext uri="{FF2B5EF4-FFF2-40B4-BE49-F238E27FC236}">
                <a16:creationId xmlns:a16="http://schemas.microsoft.com/office/drawing/2014/main" id="{076ACBB9-50A8-3846-8FF0-13F8E50EF67C}"/>
              </a:ext>
            </a:extLst>
          </p:cNvPr>
          <p:cNvSpPr>
            <a:spLocks noGrp="1"/>
          </p:cNvSpPr>
          <p:nvPr>
            <p:ph idx="1"/>
          </p:nvPr>
        </p:nvSpPr>
        <p:spPr>
          <a:xfrm>
            <a:off x="457200" y="1600200"/>
            <a:ext cx="8229600" cy="4953000"/>
          </a:xfrm>
        </p:spPr>
        <p:txBody>
          <a:bodyPr/>
          <a:lstStyle/>
          <a:p>
            <a:r>
              <a:rPr lang="en-US" altLang="en-US" dirty="0"/>
              <a:t>So where did  the RAS </a:t>
            </a:r>
            <a:r>
              <a:rPr lang="en-US" altLang="en-US" b="1" i="1" dirty="0"/>
              <a:t>oncogene</a:t>
            </a:r>
            <a:r>
              <a:rPr lang="en-US" altLang="en-US" dirty="0"/>
              <a:t> come from?...</a:t>
            </a:r>
          </a:p>
          <a:p>
            <a:endParaRPr lang="en-US" altLang="en-US" dirty="0"/>
          </a:p>
          <a:p>
            <a:pPr lvl="1">
              <a:buFont typeface="Arial" panose="020B0604020202020204" pitchFamily="34" charset="0"/>
              <a:buNone/>
            </a:pPr>
            <a:r>
              <a:rPr lang="en-US" altLang="en-US" dirty="0"/>
              <a:t>—It turns out that throughout evolution, viruses have picked up genes from their hosts’ genomes, which enhance the propagation of the virus.  Genes which increase cell division in their host are usually a good thing for a virus. It gives the virus more cells to infect and more opportunity to replicate.</a:t>
            </a:r>
          </a:p>
        </p:txBody>
      </p:sp>
    </p:spTree>
    <p:extLst>
      <p:ext uri="{BB962C8B-B14F-4D97-AF65-F5344CB8AC3E}">
        <p14:creationId xmlns:p14="http://schemas.microsoft.com/office/powerpoint/2010/main" val="508933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08353-5353-4548-B84D-246AE7DEE0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43BA65-BF94-1044-AAB1-834BED940CD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FB9D4BB-9C06-7D4E-A856-E10840B65AAD}"/>
              </a:ext>
            </a:extLst>
          </p:cNvPr>
          <p:cNvPicPr>
            <a:picLocks noChangeAspect="1"/>
          </p:cNvPicPr>
          <p:nvPr/>
        </p:nvPicPr>
        <p:blipFill>
          <a:blip r:embed="rId2"/>
          <a:stretch>
            <a:fillRect/>
          </a:stretch>
        </p:blipFill>
        <p:spPr>
          <a:xfrm>
            <a:off x="433387" y="274638"/>
            <a:ext cx="8277226" cy="5668962"/>
          </a:xfrm>
          <a:prstGeom prst="rect">
            <a:avLst/>
          </a:prstGeom>
        </p:spPr>
      </p:pic>
    </p:spTree>
    <p:extLst>
      <p:ext uri="{BB962C8B-B14F-4D97-AF65-F5344CB8AC3E}">
        <p14:creationId xmlns:p14="http://schemas.microsoft.com/office/powerpoint/2010/main" val="334091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7F3A9-902E-DD4A-9250-325CFE7E2D71}"/>
              </a:ext>
            </a:extLst>
          </p:cNvPr>
          <p:cNvSpPr>
            <a:spLocks noGrp="1"/>
          </p:cNvSpPr>
          <p:nvPr>
            <p:ph type="title"/>
          </p:nvPr>
        </p:nvSpPr>
        <p:spPr>
          <a:xfrm>
            <a:off x="457200" y="274638"/>
            <a:ext cx="8229600" cy="45719"/>
          </a:xfrm>
        </p:spPr>
        <p:txBody>
          <a:bodyPr/>
          <a:lstStyle/>
          <a:p>
            <a:endParaRPr lang="en-US" dirty="0"/>
          </a:p>
        </p:txBody>
      </p:sp>
      <p:sp>
        <p:nvSpPr>
          <p:cNvPr id="3" name="Content Placeholder 2">
            <a:extLst>
              <a:ext uri="{FF2B5EF4-FFF2-40B4-BE49-F238E27FC236}">
                <a16:creationId xmlns:a16="http://schemas.microsoft.com/office/drawing/2014/main" id="{CF9B8DDB-3364-FE44-ACE3-C5B090229BC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533D3FB-455E-0348-83E1-FB352925AF7B}"/>
              </a:ext>
            </a:extLst>
          </p:cNvPr>
          <p:cNvPicPr>
            <a:picLocks noChangeAspect="1"/>
          </p:cNvPicPr>
          <p:nvPr/>
        </p:nvPicPr>
        <p:blipFill>
          <a:blip r:embed="rId2"/>
          <a:stretch>
            <a:fillRect/>
          </a:stretch>
        </p:blipFill>
        <p:spPr>
          <a:xfrm>
            <a:off x="227263" y="366076"/>
            <a:ext cx="8611937" cy="5882324"/>
          </a:xfrm>
          <a:prstGeom prst="rect">
            <a:avLst/>
          </a:prstGeom>
        </p:spPr>
      </p:pic>
    </p:spTree>
    <p:extLst>
      <p:ext uri="{BB962C8B-B14F-4D97-AF65-F5344CB8AC3E}">
        <p14:creationId xmlns:p14="http://schemas.microsoft.com/office/powerpoint/2010/main" val="3478848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CB74-030E-1B44-B35F-EA0740C46182}"/>
              </a:ext>
            </a:extLst>
          </p:cNvPr>
          <p:cNvSpPr>
            <a:spLocks noGrp="1"/>
          </p:cNvSpPr>
          <p:nvPr>
            <p:ph type="title"/>
          </p:nvPr>
        </p:nvSpPr>
        <p:spPr/>
        <p:txBody>
          <a:bodyPr/>
          <a:lstStyle/>
          <a:p>
            <a:r>
              <a:rPr lang="en-US" dirty="0"/>
              <a:t>Keep in mind…</a:t>
            </a:r>
          </a:p>
        </p:txBody>
      </p:sp>
      <p:sp>
        <p:nvSpPr>
          <p:cNvPr id="3" name="Content Placeholder 2">
            <a:extLst>
              <a:ext uri="{FF2B5EF4-FFF2-40B4-BE49-F238E27FC236}">
                <a16:creationId xmlns:a16="http://schemas.microsoft.com/office/drawing/2014/main" id="{E03FF62C-4C78-4646-8C38-20D6330335AE}"/>
              </a:ext>
            </a:extLst>
          </p:cNvPr>
          <p:cNvSpPr>
            <a:spLocks noGrp="1"/>
          </p:cNvSpPr>
          <p:nvPr>
            <p:ph idx="1"/>
          </p:nvPr>
        </p:nvSpPr>
        <p:spPr/>
        <p:txBody>
          <a:bodyPr/>
          <a:lstStyle/>
          <a:p>
            <a:r>
              <a:rPr lang="en-US" dirty="0"/>
              <a:t>Every oncogene in the table has a cellular counterpart </a:t>
            </a:r>
            <a:r>
              <a:rPr lang="en-US" b="1" i="1" dirty="0"/>
              <a:t>proto-oncogene</a:t>
            </a:r>
            <a:r>
              <a:rPr lang="en-US" dirty="0"/>
              <a:t>, in cells of animals. </a:t>
            </a:r>
          </a:p>
        </p:txBody>
      </p:sp>
    </p:spTree>
    <p:extLst>
      <p:ext uri="{BB962C8B-B14F-4D97-AF65-F5344CB8AC3E}">
        <p14:creationId xmlns:p14="http://schemas.microsoft.com/office/powerpoint/2010/main" val="147774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DE1AF-7FFC-EC46-A40C-E56B7B0AFA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9BB94C-5BBB-8440-9E57-E87317D0BFA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CDE7778-C51F-D54E-BE73-A0C758F43F5F}"/>
              </a:ext>
            </a:extLst>
          </p:cNvPr>
          <p:cNvPicPr>
            <a:picLocks noChangeAspect="1"/>
          </p:cNvPicPr>
          <p:nvPr/>
        </p:nvPicPr>
        <p:blipFill>
          <a:blip r:embed="rId2"/>
          <a:stretch>
            <a:fillRect/>
          </a:stretch>
        </p:blipFill>
        <p:spPr>
          <a:xfrm>
            <a:off x="457200" y="609599"/>
            <a:ext cx="8032282" cy="5780809"/>
          </a:xfrm>
          <a:prstGeom prst="rect">
            <a:avLst/>
          </a:prstGeom>
        </p:spPr>
      </p:pic>
    </p:spTree>
    <p:extLst>
      <p:ext uri="{BB962C8B-B14F-4D97-AF65-F5344CB8AC3E}">
        <p14:creationId xmlns:p14="http://schemas.microsoft.com/office/powerpoint/2010/main" val="3423527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170D005F-F9D1-1D49-9193-5CEE00E99B68}"/>
              </a:ext>
            </a:extLst>
          </p:cNvPr>
          <p:cNvSpPr>
            <a:spLocks noGrp="1"/>
          </p:cNvSpPr>
          <p:nvPr>
            <p:ph type="title"/>
          </p:nvPr>
        </p:nvSpPr>
        <p:spPr/>
        <p:txBody>
          <a:bodyPr/>
          <a:lstStyle/>
          <a:p>
            <a:r>
              <a:rPr lang="en-US" altLang="en-US" dirty="0"/>
              <a:t>RAS</a:t>
            </a:r>
          </a:p>
        </p:txBody>
      </p:sp>
      <p:sp>
        <p:nvSpPr>
          <p:cNvPr id="3" name="Content Placeholder 2">
            <a:extLst>
              <a:ext uri="{FF2B5EF4-FFF2-40B4-BE49-F238E27FC236}">
                <a16:creationId xmlns:a16="http://schemas.microsoft.com/office/drawing/2014/main" id="{BDCDB7FD-A92E-F345-8E7B-7473F98E996B}"/>
              </a:ext>
            </a:extLst>
          </p:cNvPr>
          <p:cNvSpPr>
            <a:spLocks noGrp="1"/>
          </p:cNvSpPr>
          <p:nvPr>
            <p:ph idx="1"/>
          </p:nvPr>
        </p:nvSpPr>
        <p:spPr/>
        <p:txBody>
          <a:bodyPr>
            <a:normAutofit fontScale="77500" lnSpcReduction="20000"/>
          </a:bodyPr>
          <a:lstStyle/>
          <a:p>
            <a:pPr marL="0" indent="0">
              <a:buFont typeface="Arial" panose="020B0604020202020204" pitchFamily="34" charset="0"/>
              <a:buNone/>
              <a:defRPr/>
            </a:pPr>
            <a:r>
              <a:rPr lang="en-US" dirty="0">
                <a:ea typeface="ＭＳ Ｐゴシック" panose="020B0600070205080204" pitchFamily="34" charset="-128"/>
              </a:rPr>
              <a:t>RAS is part of the human genome.  It is a proto-oncogene that is important for cell division.  It’s normal and needed! </a:t>
            </a:r>
          </a:p>
          <a:p>
            <a:pPr marL="0" indent="0">
              <a:buFont typeface="Arial" panose="020B0604020202020204" pitchFamily="34" charset="0"/>
              <a:buNone/>
              <a:defRPr/>
            </a:pPr>
            <a:endParaRPr lang="en-US" dirty="0">
              <a:ea typeface="ＭＳ Ｐゴシック" panose="020B0600070205080204" pitchFamily="34" charset="-128"/>
            </a:endParaRPr>
          </a:p>
          <a:p>
            <a:pPr marL="0" indent="0">
              <a:buFont typeface="Arial" panose="020B0604020202020204" pitchFamily="34" charset="0"/>
              <a:buNone/>
              <a:defRPr/>
            </a:pPr>
            <a:r>
              <a:rPr lang="en-US" dirty="0">
                <a:ea typeface="ＭＳ Ｐゴシック" panose="020B0600070205080204" pitchFamily="34" charset="-128"/>
              </a:rPr>
              <a:t>RAS was not unique.  Several virus-associated oncogenes turned out to have cellular (from the host cell) counterparts.</a:t>
            </a:r>
          </a:p>
          <a:p>
            <a:pPr marL="0" indent="0">
              <a:buFont typeface="Arial" panose="020B0604020202020204" pitchFamily="34" charset="0"/>
              <a:buNone/>
              <a:defRPr/>
            </a:pPr>
            <a:endParaRPr lang="en-US" dirty="0">
              <a:ea typeface="ＭＳ Ｐゴシック" panose="020B0600070205080204" pitchFamily="34" charset="-128"/>
            </a:endParaRPr>
          </a:p>
          <a:p>
            <a:pPr marL="0" indent="0">
              <a:buFont typeface="Arial" panose="020B0604020202020204" pitchFamily="34" charset="0"/>
              <a:buNone/>
              <a:defRPr/>
            </a:pPr>
            <a:r>
              <a:rPr lang="en-US" dirty="0">
                <a:ea typeface="ＭＳ Ｐゴシック" panose="020B0600070205080204" pitchFamily="34" charset="-128"/>
              </a:rPr>
              <a:t>Much of the discovery was made by a pair of scientists, Harold Varmus (recent director of the NCI, and Michael Bishop)</a:t>
            </a:r>
          </a:p>
          <a:p>
            <a:pPr marL="0" indent="0">
              <a:buFont typeface="Arial" panose="020B0604020202020204" pitchFamily="34" charset="0"/>
              <a:buNone/>
              <a:defRPr/>
            </a:pPr>
            <a:endParaRPr lang="en-US" dirty="0">
              <a:ea typeface="ＭＳ Ｐゴシック" panose="020B0600070205080204" pitchFamily="34" charset="-128"/>
            </a:endParaRPr>
          </a:p>
          <a:p>
            <a:pPr marL="0" indent="0">
              <a:buFont typeface="Arial" panose="020B0604020202020204" pitchFamily="34" charset="0"/>
              <a:buNone/>
              <a:defRPr/>
            </a:pPr>
            <a:r>
              <a:rPr lang="en-US" dirty="0">
                <a:ea typeface="ＭＳ Ｐゴシック" panose="020B0600070205080204" pitchFamily="34" charset="-128"/>
              </a:rPr>
              <a:t>1989 Nobel prize---To Harold Varmus and Michael Bishop.</a:t>
            </a:r>
          </a:p>
          <a:p>
            <a:pPr marL="0" indent="0">
              <a:buFont typeface="Arial" panose="020B0604020202020204" pitchFamily="34" charset="0"/>
              <a:buNone/>
              <a:defRPr/>
            </a:pPr>
            <a:r>
              <a:rPr lang="en-US" dirty="0">
                <a:ea typeface="ＭＳ Ｐゴシック" panose="020B0600070205080204" pitchFamily="34" charset="-128"/>
              </a:rPr>
              <a:t>	Google them.  See where their careers have gone.</a:t>
            </a:r>
          </a:p>
        </p:txBody>
      </p:sp>
    </p:spTree>
    <p:extLst>
      <p:ext uri="{BB962C8B-B14F-4D97-AF65-F5344CB8AC3E}">
        <p14:creationId xmlns:p14="http://schemas.microsoft.com/office/powerpoint/2010/main" val="2245570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EBB7F6A6-8BF0-734F-8A40-768361279434}"/>
              </a:ext>
            </a:extLst>
          </p:cNvPr>
          <p:cNvSpPr>
            <a:spLocks noGrp="1"/>
          </p:cNvSpPr>
          <p:nvPr>
            <p:ph type="title"/>
          </p:nvPr>
        </p:nvSpPr>
        <p:spPr>
          <a:xfrm>
            <a:off x="457200" y="274638"/>
            <a:ext cx="8207828" cy="792162"/>
          </a:xfrm>
        </p:spPr>
        <p:txBody>
          <a:bodyPr/>
          <a:lstStyle/>
          <a:p>
            <a:endParaRPr lang="en-US" altLang="en-US" dirty="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B90B77D9-7145-E344-AFC2-DE8478FD3D61}"/>
              </a:ext>
            </a:extLst>
          </p:cNvPr>
          <p:cNvSpPr>
            <a:spLocks noGrp="1"/>
          </p:cNvSpPr>
          <p:nvPr>
            <p:ph idx="1"/>
          </p:nvPr>
        </p:nvSpPr>
        <p:spPr>
          <a:xfrm>
            <a:off x="228599" y="1066800"/>
            <a:ext cx="8436429" cy="5516562"/>
          </a:xfrm>
        </p:spPr>
        <p:txBody>
          <a:bodyPr/>
          <a:lstStyle/>
          <a:p>
            <a:pPr>
              <a:defRPr/>
            </a:pPr>
            <a:r>
              <a:rPr lang="en-US" dirty="0"/>
              <a:t>Dr. </a:t>
            </a:r>
            <a:r>
              <a:rPr lang="en-US" dirty="0" err="1"/>
              <a:t>Badie</a:t>
            </a:r>
            <a:r>
              <a:rPr lang="en-US" dirty="0"/>
              <a:t> </a:t>
            </a:r>
            <a:r>
              <a:rPr lang="en-US" dirty="0" err="1"/>
              <a:t>Alakech</a:t>
            </a:r>
            <a:r>
              <a:rPr lang="en-US" dirty="0"/>
              <a:t>—What did you think about the experience?</a:t>
            </a:r>
          </a:p>
          <a:p>
            <a:pPr marL="457200" lvl="1" indent="0">
              <a:buNone/>
              <a:defRPr/>
            </a:pPr>
            <a:endParaRPr lang="en-US" dirty="0"/>
          </a:p>
          <a:p>
            <a:pPr marL="457200" lvl="1" indent="0">
              <a:buNone/>
              <a:defRPr/>
            </a:pPr>
            <a:r>
              <a:rPr lang="en-US" dirty="0"/>
              <a:t>Are you interested in more “field trips”?</a:t>
            </a:r>
          </a:p>
          <a:p>
            <a:pPr marL="457200" lvl="1" indent="0">
              <a:buNone/>
              <a:defRPr/>
            </a:pPr>
            <a:endParaRPr lang="en-US" dirty="0"/>
          </a:p>
          <a:p>
            <a:pPr marL="457200" lvl="1" indent="0">
              <a:buNone/>
              <a:defRPr/>
            </a:pPr>
            <a:endParaRPr lang="en-US" dirty="0"/>
          </a:p>
          <a:p>
            <a:pPr marL="457200" lvl="1" indent="0">
              <a:buNone/>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F0D24F6-642B-4C42-ABAC-CEEFDAA44C70}"/>
              </a:ext>
            </a:extLst>
          </p:cNvPr>
          <p:cNvSpPr>
            <a:spLocks noGrp="1"/>
          </p:cNvSpPr>
          <p:nvPr>
            <p:ph type="title"/>
          </p:nvPr>
        </p:nvSpPr>
        <p:spPr/>
        <p:txBody>
          <a:bodyPr/>
          <a:lstStyle/>
          <a:p>
            <a:endParaRPr lang="en-US" altLang="en-US"/>
          </a:p>
        </p:txBody>
      </p:sp>
      <p:sp>
        <p:nvSpPr>
          <p:cNvPr id="36866" name="Content Placeholder 2">
            <a:extLst>
              <a:ext uri="{FF2B5EF4-FFF2-40B4-BE49-F238E27FC236}">
                <a16:creationId xmlns:a16="http://schemas.microsoft.com/office/drawing/2014/main" id="{E69E41F1-88E5-2B47-BE9E-35A3FDBF48A8}"/>
              </a:ext>
            </a:extLst>
          </p:cNvPr>
          <p:cNvSpPr>
            <a:spLocks noGrp="1"/>
          </p:cNvSpPr>
          <p:nvPr>
            <p:ph idx="1"/>
          </p:nvPr>
        </p:nvSpPr>
        <p:spPr/>
        <p:txBody>
          <a:bodyPr/>
          <a:lstStyle/>
          <a:p>
            <a:endParaRPr lang="en-US" altLang="en-US"/>
          </a:p>
        </p:txBody>
      </p:sp>
      <p:pic>
        <p:nvPicPr>
          <p:cNvPr id="36867" name="Picture 3">
            <a:extLst>
              <a:ext uri="{FF2B5EF4-FFF2-40B4-BE49-F238E27FC236}">
                <a16:creationId xmlns:a16="http://schemas.microsoft.com/office/drawing/2014/main" id="{5ED1A69E-21A0-2C4F-96AB-9153CED8F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1950"/>
            <a:ext cx="91440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296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98F2391A-79E7-BD48-8C7C-EC9999C3F5EE}"/>
              </a:ext>
            </a:extLst>
          </p:cNvPr>
          <p:cNvSpPr>
            <a:spLocks noGrp="1"/>
          </p:cNvSpPr>
          <p:nvPr>
            <p:ph type="title"/>
          </p:nvPr>
        </p:nvSpPr>
        <p:spPr/>
        <p:txBody>
          <a:bodyPr/>
          <a:lstStyle/>
          <a:p>
            <a:endParaRPr lang="en-US" altLang="en-US"/>
          </a:p>
        </p:txBody>
      </p:sp>
      <p:sp>
        <p:nvSpPr>
          <p:cNvPr id="18434" name="Content Placeholder 2">
            <a:extLst>
              <a:ext uri="{FF2B5EF4-FFF2-40B4-BE49-F238E27FC236}">
                <a16:creationId xmlns:a16="http://schemas.microsoft.com/office/drawing/2014/main" id="{CE776EBA-B2DF-854F-8164-81E2949882CE}"/>
              </a:ext>
            </a:extLst>
          </p:cNvPr>
          <p:cNvSpPr>
            <a:spLocks noGrp="1"/>
          </p:cNvSpPr>
          <p:nvPr>
            <p:ph idx="1"/>
          </p:nvPr>
        </p:nvSpPr>
        <p:spPr/>
        <p:txBody>
          <a:bodyPr>
            <a:normAutofit lnSpcReduction="10000"/>
          </a:bodyPr>
          <a:lstStyle/>
          <a:p>
            <a:pPr>
              <a:defRPr/>
            </a:pPr>
            <a:r>
              <a:rPr lang="en-US" dirty="0">
                <a:ea typeface="ＭＳ Ｐゴシック" panose="020B0600070205080204" pitchFamily="34" charset="-128"/>
              </a:rPr>
              <a:t>So how can the proto-oncogene like </a:t>
            </a:r>
            <a:r>
              <a:rPr lang="en-US" i="1" dirty="0">
                <a:ea typeface="ＭＳ Ｐゴシック" panose="020B0600070205080204" pitchFamily="34" charset="-128"/>
              </a:rPr>
              <a:t>RAS</a:t>
            </a:r>
            <a:r>
              <a:rPr lang="en-US" dirty="0">
                <a:ea typeface="ＭＳ Ｐゴシック" panose="020B0600070205080204" pitchFamily="34" charset="-128"/>
              </a:rPr>
              <a:t> become an  oncogene?</a:t>
            </a:r>
          </a:p>
          <a:p>
            <a:pPr>
              <a:defRPr/>
            </a:pPr>
            <a:endParaRPr lang="en-US" dirty="0">
              <a:ea typeface="ＭＳ Ｐゴシック" panose="020B0600070205080204" pitchFamily="34" charset="-128"/>
            </a:endParaRPr>
          </a:p>
          <a:p>
            <a:pPr>
              <a:defRPr/>
            </a:pPr>
            <a:r>
              <a:rPr lang="en-US" dirty="0">
                <a:ea typeface="ＭＳ Ｐゴシック" panose="020B0600070205080204" pitchFamily="34" charset="-128"/>
              </a:rPr>
              <a:t>What types of alterations would you expect in oncogenes?  Recall the general role of oncogenes in the cell cycle?</a:t>
            </a:r>
          </a:p>
          <a:p>
            <a:pPr>
              <a:defRPr/>
            </a:pPr>
            <a:endParaRPr lang="en-US" dirty="0">
              <a:ea typeface="ＭＳ Ｐゴシック" panose="020B0600070205080204" pitchFamily="34" charset="-128"/>
            </a:endParaRPr>
          </a:p>
          <a:p>
            <a:pPr>
              <a:defRPr/>
            </a:pPr>
            <a:r>
              <a:rPr lang="en-US" dirty="0">
                <a:ea typeface="ＭＳ Ｐゴシック" panose="020B0600070205080204" pitchFamily="34" charset="-128"/>
              </a:rPr>
              <a:t>Mutations in oncogenes are typically gain of function.</a:t>
            </a:r>
          </a:p>
          <a:p>
            <a:pPr>
              <a:defRPr/>
            </a:pPr>
            <a:endParaRPr lang="en-US" dirty="0">
              <a:ea typeface="ＭＳ Ｐゴシック" panose="020B0600070205080204" pitchFamily="34" charset="-128"/>
            </a:endParaRPr>
          </a:p>
          <a:p>
            <a:pPr>
              <a:buFont typeface="Arial" charset="0"/>
              <a:buNone/>
              <a:defRPr/>
            </a:pPr>
            <a:endParaRPr lang="en-US" dirty="0">
              <a:ea typeface="ＭＳ Ｐゴシック" panose="020B0600070205080204" pitchFamily="34" charset="-128"/>
            </a:endParaRPr>
          </a:p>
        </p:txBody>
      </p:sp>
    </p:spTree>
    <p:extLst>
      <p:ext uri="{BB962C8B-B14F-4D97-AF65-F5344CB8AC3E}">
        <p14:creationId xmlns:p14="http://schemas.microsoft.com/office/powerpoint/2010/main" val="3291272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C2E6F01E-5A90-894B-BA5D-4ECE042644BF}"/>
              </a:ext>
            </a:extLst>
          </p:cNvPr>
          <p:cNvSpPr>
            <a:spLocks noGrp="1"/>
          </p:cNvSpPr>
          <p:nvPr>
            <p:ph type="title"/>
          </p:nvPr>
        </p:nvSpPr>
        <p:spPr/>
        <p:txBody>
          <a:bodyPr/>
          <a:lstStyle/>
          <a:p>
            <a:r>
              <a:rPr lang="en-US" altLang="en-US"/>
              <a:t>Several mechanisms</a:t>
            </a:r>
          </a:p>
        </p:txBody>
      </p:sp>
      <p:sp>
        <p:nvSpPr>
          <p:cNvPr id="50178" name="Rectangle 3">
            <a:extLst>
              <a:ext uri="{FF2B5EF4-FFF2-40B4-BE49-F238E27FC236}">
                <a16:creationId xmlns:a16="http://schemas.microsoft.com/office/drawing/2014/main" id="{3087140B-2F4A-E74C-8F79-F45D2ED93FF8}"/>
              </a:ext>
            </a:extLst>
          </p:cNvPr>
          <p:cNvSpPr>
            <a:spLocks noGrp="1"/>
          </p:cNvSpPr>
          <p:nvPr>
            <p:ph type="body" idx="1"/>
          </p:nvPr>
        </p:nvSpPr>
        <p:spPr/>
        <p:txBody>
          <a:bodyPr/>
          <a:lstStyle/>
          <a:p>
            <a:r>
              <a:rPr lang="en-US" altLang="en-US"/>
              <a:t>1.  Point mutation:</a:t>
            </a:r>
          </a:p>
          <a:p>
            <a:pPr>
              <a:buFont typeface="Arial" panose="020B0604020202020204" pitchFamily="34" charset="0"/>
              <a:buNone/>
            </a:pPr>
            <a:r>
              <a:rPr lang="en-US" altLang="en-US"/>
              <a:t>	Most </a:t>
            </a:r>
            <a:r>
              <a:rPr lang="en-US" altLang="en-US" i="1"/>
              <a:t>RAS</a:t>
            </a:r>
            <a:r>
              <a:rPr lang="en-US" altLang="en-US"/>
              <a:t> oncogenes in human cancers, have only one nucleotide substitution compared to the normal </a:t>
            </a:r>
            <a:r>
              <a:rPr lang="en-US" altLang="en-US" i="1"/>
              <a:t>RAS</a:t>
            </a:r>
            <a:r>
              <a:rPr lang="en-US" altLang="en-US"/>
              <a:t> sequence.</a:t>
            </a:r>
          </a:p>
          <a:p>
            <a:pPr>
              <a:buFont typeface="Arial" panose="020B0604020202020204" pitchFamily="34" charset="0"/>
              <a:buNone/>
            </a:pPr>
            <a:endParaRPr lang="en-US" altLang="en-US"/>
          </a:p>
          <a:p>
            <a:pPr>
              <a:buFont typeface="Arial" panose="020B0604020202020204" pitchFamily="34" charset="0"/>
              <a:buNone/>
            </a:pPr>
            <a:r>
              <a:rPr lang="en-US" altLang="en-US"/>
              <a:t>	The only difference in the oncogenic Ras protein and the normal Ras protein is a single amino acid change. Figure 9-1</a:t>
            </a:r>
          </a:p>
        </p:txBody>
      </p:sp>
    </p:spTree>
    <p:extLst>
      <p:ext uri="{BB962C8B-B14F-4D97-AF65-F5344CB8AC3E}">
        <p14:creationId xmlns:p14="http://schemas.microsoft.com/office/powerpoint/2010/main" val="3402329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a:extLst>
              <a:ext uri="{FF2B5EF4-FFF2-40B4-BE49-F238E27FC236}">
                <a16:creationId xmlns:a16="http://schemas.microsoft.com/office/drawing/2014/main" id="{A107960F-9E5C-DC4A-85FC-C21640D70DB7}"/>
              </a:ext>
            </a:extLst>
          </p:cNvPr>
          <p:cNvSpPr txBox="1">
            <a:spLocks noChangeArrowheads="1"/>
          </p:cNvSpPr>
          <p:nvPr/>
        </p:nvSpPr>
        <p:spPr bwMode="auto">
          <a:xfrm>
            <a:off x="0" y="6553200"/>
            <a:ext cx="9067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100"/>
              <a:t>Table 4.2 </a:t>
            </a:r>
            <a:r>
              <a:rPr lang="en-US" altLang="en-US" sz="1100" i="1"/>
              <a:t> The Biology of Cancer</a:t>
            </a:r>
            <a:r>
              <a:rPr lang="en-US" altLang="en-US" sz="1100"/>
              <a:t> (© Garland Science 2007)</a:t>
            </a:r>
          </a:p>
        </p:txBody>
      </p:sp>
      <p:pic>
        <p:nvPicPr>
          <p:cNvPr id="51202" name="Picture 3" descr="table 4-02">
            <a:extLst>
              <a:ext uri="{FF2B5EF4-FFF2-40B4-BE49-F238E27FC236}">
                <a16:creationId xmlns:a16="http://schemas.microsoft.com/office/drawing/2014/main" id="{25D8CB01-BDC9-2A45-BB17-9E1CA71AB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8535988"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701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CC7CF4A0-B088-A049-BD25-F436128DAF6F}"/>
              </a:ext>
            </a:extLst>
          </p:cNvPr>
          <p:cNvSpPr>
            <a:spLocks noGrp="1"/>
          </p:cNvSpPr>
          <p:nvPr>
            <p:ph type="title"/>
          </p:nvPr>
        </p:nvSpPr>
        <p:spPr/>
        <p:txBody>
          <a:bodyPr/>
          <a:lstStyle/>
          <a:p>
            <a:endParaRPr lang="en-US" altLang="en-US"/>
          </a:p>
        </p:txBody>
      </p:sp>
      <p:sp>
        <p:nvSpPr>
          <p:cNvPr id="53250" name="Rectangle 3">
            <a:extLst>
              <a:ext uri="{FF2B5EF4-FFF2-40B4-BE49-F238E27FC236}">
                <a16:creationId xmlns:a16="http://schemas.microsoft.com/office/drawing/2014/main" id="{0D20E06F-FFB8-484D-A73F-D7493CF6A178}"/>
              </a:ext>
            </a:extLst>
          </p:cNvPr>
          <p:cNvSpPr>
            <a:spLocks noGrp="1"/>
          </p:cNvSpPr>
          <p:nvPr>
            <p:ph type="body" idx="1"/>
          </p:nvPr>
        </p:nvSpPr>
        <p:spPr/>
        <p:txBody>
          <a:bodyPr/>
          <a:lstStyle/>
          <a:p>
            <a:r>
              <a:rPr lang="en-US" altLang="en-US"/>
              <a:t>Some carcinogens (cancer causing mutagens) seem to target specific oncogenes, like </a:t>
            </a:r>
            <a:r>
              <a:rPr lang="en-US" altLang="en-US" i="1"/>
              <a:t>RAS </a:t>
            </a:r>
            <a:r>
              <a:rPr lang="en-US" altLang="en-US"/>
              <a:t>with point mutations.</a:t>
            </a:r>
          </a:p>
          <a:p>
            <a:pPr lvl="1"/>
            <a:r>
              <a:rPr lang="en-US" altLang="en-US"/>
              <a:t>Asbestos</a:t>
            </a:r>
          </a:p>
          <a:p>
            <a:pPr lvl="1"/>
            <a:r>
              <a:rPr lang="en-US" altLang="en-US"/>
              <a:t>Vinyl chloride</a:t>
            </a:r>
          </a:p>
          <a:p>
            <a:pPr lvl="1"/>
            <a:r>
              <a:rPr lang="en-US" altLang="en-US" b="1"/>
              <a:t>DMBA</a:t>
            </a:r>
          </a:p>
        </p:txBody>
      </p:sp>
    </p:spTree>
    <p:extLst>
      <p:ext uri="{BB962C8B-B14F-4D97-AF65-F5344CB8AC3E}">
        <p14:creationId xmlns:p14="http://schemas.microsoft.com/office/powerpoint/2010/main" val="2843813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a:hlinkClick r:id="rId2"/>
            <a:extLst>
              <a:ext uri="{FF2B5EF4-FFF2-40B4-BE49-F238E27FC236}">
                <a16:creationId xmlns:a16="http://schemas.microsoft.com/office/drawing/2014/main" id="{D808C0DA-FD5F-E944-B74E-D6BE2F6DC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
            <a:ext cx="1905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Rectangle 6">
            <a:extLst>
              <a:ext uri="{FF2B5EF4-FFF2-40B4-BE49-F238E27FC236}">
                <a16:creationId xmlns:a16="http://schemas.microsoft.com/office/drawing/2014/main" id="{9540A3E5-641A-FE4C-A69E-7A17C92A5840}"/>
              </a:ext>
            </a:extLst>
          </p:cNvPr>
          <p:cNvSpPr>
            <a:spLocks noChangeArrowheads="1"/>
          </p:cNvSpPr>
          <p:nvPr/>
        </p:nvSpPr>
        <p:spPr bwMode="auto">
          <a:xfrm>
            <a:off x="3505200" y="914400"/>
            <a:ext cx="3878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7,12-dimethylbenzo[b]phenanthrene</a:t>
            </a:r>
          </a:p>
        </p:txBody>
      </p:sp>
      <p:sp>
        <p:nvSpPr>
          <p:cNvPr id="54275" name="TextBox 7">
            <a:extLst>
              <a:ext uri="{FF2B5EF4-FFF2-40B4-BE49-F238E27FC236}">
                <a16:creationId xmlns:a16="http://schemas.microsoft.com/office/drawing/2014/main" id="{C694212C-E909-6346-AB71-0475C04A4C6C}"/>
              </a:ext>
            </a:extLst>
          </p:cNvPr>
          <p:cNvSpPr txBox="1">
            <a:spLocks noChangeArrowheads="1"/>
          </p:cNvSpPr>
          <p:nvPr/>
        </p:nvSpPr>
        <p:spPr bwMode="auto">
          <a:xfrm>
            <a:off x="1371600" y="3429000"/>
            <a:ext cx="5867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b="1"/>
              <a:t>DMBA</a:t>
            </a:r>
            <a:r>
              <a:rPr lang="en-US" altLang="en-US"/>
              <a:t>= one of the most potent, organ-specific tumor initiators used in cancer studies. Induces mammary tumors in rodents.  Why/how?  Point mutation in </a:t>
            </a:r>
            <a:r>
              <a:rPr lang="en-US" altLang="en-US" i="1"/>
              <a:t>Ras.</a:t>
            </a:r>
          </a:p>
        </p:txBody>
      </p:sp>
    </p:spTree>
    <p:extLst>
      <p:ext uri="{BB962C8B-B14F-4D97-AF65-F5344CB8AC3E}">
        <p14:creationId xmlns:p14="http://schemas.microsoft.com/office/powerpoint/2010/main" val="637875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4CEB6225-A654-ED47-A975-D77BEE10BD66}"/>
              </a:ext>
            </a:extLst>
          </p:cNvPr>
          <p:cNvSpPr>
            <a:spLocks noChangeArrowheads="1"/>
          </p:cNvSpPr>
          <p:nvPr/>
        </p:nvSpPr>
        <p:spPr bwMode="auto">
          <a:xfrm>
            <a:off x="304800" y="1176338"/>
            <a:ext cx="8305800"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400">
                <a:latin typeface="Batang" panose="02030600000101010101" pitchFamily="18" charset="-127"/>
                <a:ea typeface="Batang" panose="02030600000101010101" pitchFamily="18" charset="-127"/>
              </a:rPr>
              <a:t>AROMATIC AZO DERIVATIVES PREVENTING MAMMARY</a:t>
            </a:r>
          </a:p>
          <a:p>
            <a:r>
              <a:rPr lang="en-US" altLang="en-US" sz="2400">
                <a:latin typeface="Batang" panose="02030600000101010101" pitchFamily="18" charset="-127"/>
                <a:ea typeface="Batang" panose="02030600000101010101" pitchFamily="18" charset="-127"/>
              </a:rPr>
              <a:t>CANCER AND ADRENAL INJURY FROM</a:t>
            </a:r>
          </a:p>
          <a:p>
            <a:r>
              <a:rPr lang="en-US" altLang="en-US" sz="2400" b="1">
                <a:latin typeface="Batang" panose="02030600000101010101" pitchFamily="18" charset="-127"/>
                <a:ea typeface="Batang" panose="02030600000101010101" pitchFamily="18" charset="-127"/>
              </a:rPr>
              <a:t>7,12-DIMETHYLBENZ(a)ANTHRACENE</a:t>
            </a:r>
            <a:r>
              <a:rPr lang="en-US" altLang="en-US" sz="2400">
                <a:latin typeface="Batang" panose="02030600000101010101" pitchFamily="18" charset="-127"/>
                <a:ea typeface="Batang" panose="02030600000101010101" pitchFamily="18" charset="-127"/>
              </a:rPr>
              <a:t>*</a:t>
            </a:r>
          </a:p>
          <a:p>
            <a:endParaRPr lang="en-US" altLang="en-US" sz="2400">
              <a:latin typeface="Batang" panose="02030600000101010101" pitchFamily="18" charset="-127"/>
              <a:ea typeface="Batang" panose="02030600000101010101" pitchFamily="18" charset="-127"/>
            </a:endParaRPr>
          </a:p>
          <a:p>
            <a:r>
              <a:rPr lang="en-US" altLang="en-US"/>
              <a:t>BY </a:t>
            </a:r>
            <a:r>
              <a:rPr lang="en-US" altLang="en-US" b="1"/>
              <a:t>CHARLES HUGGINS </a:t>
            </a:r>
            <a:r>
              <a:rPr lang="en-US" altLang="en-US"/>
              <a:t>AND JOHN PATAKI</a:t>
            </a:r>
          </a:p>
          <a:p>
            <a:endParaRPr lang="en-US" altLang="en-US"/>
          </a:p>
          <a:p>
            <a:r>
              <a:rPr lang="en-US" altLang="en-US"/>
              <a:t>THE BEN MAY LABORATORY FOR CANCER RESEARCH, UNIVERSITY OF CHICAGO</a:t>
            </a:r>
          </a:p>
          <a:p>
            <a:r>
              <a:rPr lang="en-US" altLang="en-US"/>
              <a:t>Communicated February 18, 1965</a:t>
            </a:r>
          </a:p>
        </p:txBody>
      </p:sp>
    </p:spTree>
    <p:extLst>
      <p:ext uri="{BB962C8B-B14F-4D97-AF65-F5344CB8AC3E}">
        <p14:creationId xmlns:p14="http://schemas.microsoft.com/office/powerpoint/2010/main" val="1328498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98C2A0EC-4F9A-3441-BBF9-E63881BCD572}"/>
              </a:ext>
            </a:extLst>
          </p:cNvPr>
          <p:cNvSpPr>
            <a:spLocks noGrp="1"/>
          </p:cNvSpPr>
          <p:nvPr>
            <p:ph type="title"/>
          </p:nvPr>
        </p:nvSpPr>
        <p:spPr/>
        <p:txBody>
          <a:bodyPr/>
          <a:lstStyle/>
          <a:p>
            <a:endParaRPr lang="en-US" altLang="en-US"/>
          </a:p>
        </p:txBody>
      </p:sp>
      <p:sp>
        <p:nvSpPr>
          <p:cNvPr id="56322" name="Content Placeholder 2">
            <a:extLst>
              <a:ext uri="{FF2B5EF4-FFF2-40B4-BE49-F238E27FC236}">
                <a16:creationId xmlns:a16="http://schemas.microsoft.com/office/drawing/2014/main" id="{0847DB51-C54B-7B4B-BA70-2D792AF75CB3}"/>
              </a:ext>
            </a:extLst>
          </p:cNvPr>
          <p:cNvSpPr>
            <a:spLocks noGrp="1"/>
          </p:cNvSpPr>
          <p:nvPr>
            <p:ph idx="1"/>
          </p:nvPr>
        </p:nvSpPr>
        <p:spPr/>
        <p:txBody>
          <a:bodyPr/>
          <a:lstStyle/>
          <a:p>
            <a:r>
              <a:rPr lang="en-US" altLang="en-US"/>
              <a:t>Charles Huggins won a Nobel prize (1966) for his work on breast cancer.  He was among the first to identify a link between hormones and tumors/tumor progression.</a:t>
            </a:r>
          </a:p>
          <a:p>
            <a:endParaRPr lang="en-US" altLang="en-US"/>
          </a:p>
          <a:p>
            <a:r>
              <a:rPr lang="en-US" altLang="en-US"/>
              <a:t>He shared the prize with Peyton Rous who independently discovered tumor-inducing viruses! (Rous sarcoma virus and the src gene)</a:t>
            </a:r>
          </a:p>
        </p:txBody>
      </p:sp>
    </p:spTree>
    <p:extLst>
      <p:ext uri="{BB962C8B-B14F-4D97-AF65-F5344CB8AC3E}">
        <p14:creationId xmlns:p14="http://schemas.microsoft.com/office/powerpoint/2010/main" val="1144297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D0D2-BE0A-5E4E-845F-C1F4BDA77887}"/>
              </a:ext>
            </a:extLst>
          </p:cNvPr>
          <p:cNvSpPr>
            <a:spLocks noGrp="1"/>
          </p:cNvSpPr>
          <p:nvPr>
            <p:ph type="title"/>
          </p:nvPr>
        </p:nvSpPr>
        <p:spPr/>
        <p:txBody>
          <a:bodyPr/>
          <a:lstStyle/>
          <a:p>
            <a:r>
              <a:rPr lang="en-US" dirty="0"/>
              <a:t>Connection to human cancer…</a:t>
            </a:r>
          </a:p>
        </p:txBody>
      </p:sp>
      <p:sp>
        <p:nvSpPr>
          <p:cNvPr id="3" name="Content Placeholder 2">
            <a:extLst>
              <a:ext uri="{FF2B5EF4-FFF2-40B4-BE49-F238E27FC236}">
                <a16:creationId xmlns:a16="http://schemas.microsoft.com/office/drawing/2014/main" id="{F989530D-EF4D-1349-9940-E2A83FAB8F66}"/>
              </a:ext>
            </a:extLst>
          </p:cNvPr>
          <p:cNvSpPr>
            <a:spLocks noGrp="1"/>
          </p:cNvSpPr>
          <p:nvPr>
            <p:ph idx="1"/>
          </p:nvPr>
        </p:nvSpPr>
        <p:spPr/>
        <p:txBody>
          <a:bodyPr/>
          <a:lstStyle/>
          <a:p>
            <a:r>
              <a:rPr lang="en-US" dirty="0"/>
              <a:t>Cellular proto-oncogenes can become oncogenes in a similar way as viruses acquire oncogenes.</a:t>
            </a:r>
          </a:p>
          <a:p>
            <a:endParaRPr lang="en-US" dirty="0"/>
          </a:p>
          <a:p>
            <a:pPr marL="0" indent="0">
              <a:buNone/>
            </a:pPr>
            <a:endParaRPr lang="en-US" dirty="0"/>
          </a:p>
          <a:p>
            <a:pPr lvl="1"/>
            <a:r>
              <a:rPr lang="en-US" dirty="0"/>
              <a:t>Point mutations</a:t>
            </a:r>
          </a:p>
          <a:p>
            <a:pPr lvl="1"/>
            <a:r>
              <a:rPr lang="en-US" dirty="0"/>
              <a:t>Amplification</a:t>
            </a:r>
          </a:p>
          <a:p>
            <a:pPr lvl="1"/>
            <a:r>
              <a:rPr lang="en-US" dirty="0"/>
              <a:t>Chromosome rearrangements</a:t>
            </a:r>
          </a:p>
          <a:p>
            <a:pPr lvl="1"/>
            <a:endParaRPr lang="en-US" dirty="0"/>
          </a:p>
        </p:txBody>
      </p:sp>
    </p:spTree>
    <p:extLst>
      <p:ext uri="{BB962C8B-B14F-4D97-AF65-F5344CB8AC3E}">
        <p14:creationId xmlns:p14="http://schemas.microsoft.com/office/powerpoint/2010/main" val="3945145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90B9-0710-0540-B95B-AF489D8495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6F8FAF-815B-0143-8B43-5FEB386ADBC5}"/>
              </a:ext>
            </a:extLst>
          </p:cNvPr>
          <p:cNvSpPr>
            <a:spLocks noGrp="1"/>
          </p:cNvSpPr>
          <p:nvPr>
            <p:ph idx="1"/>
          </p:nvPr>
        </p:nvSpPr>
        <p:spPr/>
        <p:txBody>
          <a:bodyPr/>
          <a:lstStyle/>
          <a:p>
            <a:r>
              <a:rPr lang="en-US" dirty="0"/>
              <a:t>Study oncogenes---practice writing out their discovery in non-human animal viruses.</a:t>
            </a:r>
          </a:p>
          <a:p>
            <a:endParaRPr lang="en-US" dirty="0"/>
          </a:p>
          <a:p>
            <a:r>
              <a:rPr lang="en-US" dirty="0"/>
              <a:t>It’s complex---often misunderstood.  Read and read and read and write and draw until it </a:t>
            </a:r>
            <a:r>
              <a:rPr lang="en-US"/>
              <a:t>is clear.</a:t>
            </a: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7047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78C1581-37A0-7247-A68E-03CAF487AC8B}"/>
              </a:ext>
            </a:extLst>
          </p:cNvPr>
          <p:cNvSpPr>
            <a:spLocks noGrp="1"/>
          </p:cNvSpPr>
          <p:nvPr>
            <p:ph type="title"/>
          </p:nvPr>
        </p:nvSpPr>
        <p:spPr/>
        <p:txBody>
          <a:bodyPr/>
          <a:lstStyle/>
          <a:p>
            <a:r>
              <a:rPr lang="en-US" altLang="en-US">
                <a:ea typeface="ＭＳ Ｐゴシック" panose="020B0600070205080204" pitchFamily="34" charset="-128"/>
              </a:rPr>
              <a:t>Where were we?</a:t>
            </a:r>
          </a:p>
        </p:txBody>
      </p:sp>
      <p:sp>
        <p:nvSpPr>
          <p:cNvPr id="16386" name="Content Placeholder 2">
            <a:extLst>
              <a:ext uri="{FF2B5EF4-FFF2-40B4-BE49-F238E27FC236}">
                <a16:creationId xmlns:a16="http://schemas.microsoft.com/office/drawing/2014/main" id="{0BC0D605-F5DB-DB48-8834-36721FD1BA79}"/>
              </a:ext>
            </a:extLst>
          </p:cNvPr>
          <p:cNvSpPr>
            <a:spLocks noGrp="1"/>
          </p:cNvSpPr>
          <p:nvPr>
            <p:ph idx="1"/>
          </p:nvPr>
        </p:nvSpPr>
        <p:spPr>
          <a:xfrm>
            <a:off x="457200" y="1600200"/>
            <a:ext cx="8229600" cy="4983162"/>
          </a:xfrm>
        </p:spPr>
        <p:txBody>
          <a:bodyPr/>
          <a:lstStyle/>
          <a:p>
            <a:r>
              <a:rPr lang="en-US" altLang="en-US" dirty="0">
                <a:ea typeface="ＭＳ Ｐゴシック" panose="020B0600070205080204" pitchFamily="34" charset="-128"/>
              </a:rPr>
              <a:t>We discussed how MMP inhibitors were a major focus of cancer research for a time. </a:t>
            </a:r>
          </a:p>
          <a:p>
            <a:r>
              <a:rPr lang="en-US" altLang="en-US" dirty="0">
                <a:ea typeface="ＭＳ Ｐゴシック" panose="020B0600070205080204" pitchFamily="34" charset="-128"/>
              </a:rPr>
              <a:t>Like angiogenesis, metastasis is not tumor-specific and a step in tumor progression that makes a tumor life threatening. </a:t>
            </a:r>
          </a:p>
          <a:p>
            <a:pPr lvl="1"/>
            <a:r>
              <a:rPr lang="en-US" altLang="en-US" dirty="0">
                <a:ea typeface="ＭＳ Ｐゴシック" panose="020B0600070205080204" pitchFamily="34" charset="-128"/>
              </a:rPr>
              <a:t>Inhibiting metastasis seems like a perfect mechanism for cancer treatment</a:t>
            </a:r>
          </a:p>
          <a:p>
            <a:pPr lvl="1"/>
            <a:r>
              <a:rPr lang="en-US" altLang="en-US" dirty="0">
                <a:ea typeface="ＭＳ Ｐゴシック" panose="020B0600070205080204" pitchFamily="34" charset="-128"/>
              </a:rPr>
              <a:t>But like angiogenesis inhibitors…Metastasis inhibitors (Such as MMP inhibitors) don’t work that well in humans.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128E-8B18-D44A-AEBD-ED81BC12A3B7}"/>
              </a:ext>
            </a:extLst>
          </p:cNvPr>
          <p:cNvSpPr>
            <a:spLocks noGrp="1"/>
          </p:cNvSpPr>
          <p:nvPr>
            <p:ph type="title"/>
          </p:nvPr>
        </p:nvSpPr>
        <p:spPr/>
        <p:txBody>
          <a:bodyPr/>
          <a:lstStyle/>
          <a:p>
            <a:r>
              <a:rPr lang="en-US" dirty="0"/>
              <a:t>Still….</a:t>
            </a:r>
          </a:p>
        </p:txBody>
      </p:sp>
      <p:sp>
        <p:nvSpPr>
          <p:cNvPr id="3" name="Content Placeholder 2">
            <a:extLst>
              <a:ext uri="{FF2B5EF4-FFF2-40B4-BE49-F238E27FC236}">
                <a16:creationId xmlns:a16="http://schemas.microsoft.com/office/drawing/2014/main" id="{86E08811-B3C1-8C40-853B-BF1F8268021B}"/>
              </a:ext>
            </a:extLst>
          </p:cNvPr>
          <p:cNvSpPr>
            <a:spLocks noGrp="1"/>
          </p:cNvSpPr>
          <p:nvPr>
            <p:ph idx="1"/>
          </p:nvPr>
        </p:nvSpPr>
        <p:spPr/>
        <p:txBody>
          <a:bodyPr/>
          <a:lstStyle/>
          <a:p>
            <a:r>
              <a:rPr lang="en-US" dirty="0"/>
              <a:t>Review the genes that play a role in metastasis.</a:t>
            </a:r>
          </a:p>
          <a:p>
            <a:r>
              <a:rPr lang="en-US" dirty="0"/>
              <a:t>Review some of the inhibitors that have been developed.</a:t>
            </a:r>
          </a:p>
          <a:p>
            <a:r>
              <a:rPr lang="en-US" dirty="0"/>
              <a:t>Think about reasons why some “great ideas” for cancer drugs may not work as well as hoped.</a:t>
            </a:r>
          </a:p>
        </p:txBody>
      </p:sp>
    </p:spTree>
    <p:extLst>
      <p:ext uri="{BB962C8B-B14F-4D97-AF65-F5344CB8AC3E}">
        <p14:creationId xmlns:p14="http://schemas.microsoft.com/office/powerpoint/2010/main" val="2517326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A5F04523-C8A4-7940-871B-AC19AB839539}"/>
              </a:ext>
            </a:extLst>
          </p:cNvPr>
          <p:cNvSpPr>
            <a:spLocks noGrp="1"/>
          </p:cNvSpPr>
          <p:nvPr>
            <p:ph type="title"/>
          </p:nvPr>
        </p:nvSpPr>
        <p:spPr/>
        <p:txBody>
          <a:bodyPr/>
          <a:lstStyle/>
          <a:p>
            <a:r>
              <a:rPr lang="en-US" altLang="en-US"/>
              <a:t>Chapter 9--Oncogenes</a:t>
            </a:r>
          </a:p>
        </p:txBody>
      </p:sp>
      <p:sp>
        <p:nvSpPr>
          <p:cNvPr id="32770" name="Content Placeholder 2">
            <a:extLst>
              <a:ext uri="{FF2B5EF4-FFF2-40B4-BE49-F238E27FC236}">
                <a16:creationId xmlns:a16="http://schemas.microsoft.com/office/drawing/2014/main" id="{8D609690-9617-7F47-9ACE-B90F5327183B}"/>
              </a:ext>
            </a:extLst>
          </p:cNvPr>
          <p:cNvSpPr>
            <a:spLocks noGrp="1"/>
          </p:cNvSpPr>
          <p:nvPr>
            <p:ph idx="1"/>
          </p:nvPr>
        </p:nvSpPr>
        <p:spPr>
          <a:xfrm>
            <a:off x="457200" y="1600200"/>
            <a:ext cx="8229600" cy="5105400"/>
          </a:xfrm>
        </p:spPr>
        <p:txBody>
          <a:bodyPr/>
          <a:lstStyle/>
          <a:p>
            <a:r>
              <a:rPr lang="en-US" altLang="en-US"/>
              <a:t>Recall---any “cancer gene” is really a mutant allele of a normal cellular gene.</a:t>
            </a:r>
          </a:p>
          <a:p>
            <a:endParaRPr lang="en-US" altLang="en-US"/>
          </a:p>
          <a:p>
            <a:r>
              <a:rPr lang="en-US" altLang="en-US"/>
              <a:t>In this sense, cancer is </a:t>
            </a:r>
            <a:r>
              <a:rPr lang="en-US" altLang="en-US" i="1"/>
              <a:t>not</a:t>
            </a:r>
            <a:r>
              <a:rPr lang="en-US" altLang="en-US"/>
              <a:t> like a viral infection, where someone with cancer has acquired something which is completely absent from someone without cancer.</a:t>
            </a:r>
            <a:r>
              <a:rPr lang="en-US" altLang="en-US" b="1"/>
              <a:t>*</a:t>
            </a:r>
            <a:r>
              <a:rPr lang="en-US" altLang="en-US"/>
              <a:t> </a:t>
            </a:r>
          </a:p>
          <a:p>
            <a:pPr lvl="1">
              <a:buFont typeface="Arial" panose="020B0604020202020204" pitchFamily="34" charset="0"/>
              <a:buNone/>
            </a:pPr>
            <a:r>
              <a:rPr lang="en-US" altLang="en-US" b="1"/>
              <a:t>*</a:t>
            </a:r>
            <a:r>
              <a:rPr lang="en-US" altLang="en-US" i="1"/>
              <a:t>There are only a few exceptions in humans, in which a virus brings into a human cell, a gene which transforms that cell from normal to cancer.</a:t>
            </a:r>
          </a:p>
        </p:txBody>
      </p:sp>
    </p:spTree>
    <p:extLst>
      <p:ext uri="{BB962C8B-B14F-4D97-AF65-F5344CB8AC3E}">
        <p14:creationId xmlns:p14="http://schemas.microsoft.com/office/powerpoint/2010/main" val="2682050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566D0997-4DE4-6F4C-B7E0-563E7AB78EB8}"/>
              </a:ext>
            </a:extLst>
          </p:cNvPr>
          <p:cNvSpPr>
            <a:spLocks noGrp="1"/>
          </p:cNvSpPr>
          <p:nvPr>
            <p:ph type="title"/>
          </p:nvPr>
        </p:nvSpPr>
        <p:spPr/>
        <p:txBody>
          <a:bodyPr/>
          <a:lstStyle/>
          <a:p>
            <a:r>
              <a:rPr lang="en-US" altLang="en-US" dirty="0"/>
              <a:t>Some human cancers with a </a:t>
            </a:r>
            <a:r>
              <a:rPr lang="en-US" altLang="en-US" b="1" i="1" dirty="0"/>
              <a:t>link</a:t>
            </a:r>
            <a:r>
              <a:rPr lang="en-US" altLang="en-US" dirty="0"/>
              <a:t> to acquired viral infection</a:t>
            </a:r>
          </a:p>
        </p:txBody>
      </p:sp>
      <p:sp>
        <p:nvSpPr>
          <p:cNvPr id="34818" name="Content Placeholder 2">
            <a:extLst>
              <a:ext uri="{FF2B5EF4-FFF2-40B4-BE49-F238E27FC236}">
                <a16:creationId xmlns:a16="http://schemas.microsoft.com/office/drawing/2014/main" id="{3D42709B-71D8-A244-90A3-F385510BB325}"/>
              </a:ext>
            </a:extLst>
          </p:cNvPr>
          <p:cNvSpPr>
            <a:spLocks noGrp="1"/>
          </p:cNvSpPr>
          <p:nvPr>
            <p:ph idx="1"/>
          </p:nvPr>
        </p:nvSpPr>
        <p:spPr>
          <a:xfrm>
            <a:off x="457200" y="1600200"/>
            <a:ext cx="8077200" cy="5334000"/>
          </a:xfrm>
        </p:spPr>
        <p:txBody>
          <a:bodyPr/>
          <a:lstStyle/>
          <a:p>
            <a:r>
              <a:rPr lang="en-US" altLang="en-US" dirty="0"/>
              <a:t>Name them?....</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4153460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D35A180C-C6E0-044D-BA29-4631A99336F0}"/>
              </a:ext>
            </a:extLst>
          </p:cNvPr>
          <p:cNvSpPr>
            <a:spLocks noGrp="1"/>
          </p:cNvSpPr>
          <p:nvPr>
            <p:ph type="title"/>
          </p:nvPr>
        </p:nvSpPr>
        <p:spPr/>
        <p:txBody>
          <a:bodyPr>
            <a:normAutofit fontScale="90000"/>
          </a:bodyPr>
          <a:lstStyle/>
          <a:p>
            <a:pPr>
              <a:defRPr/>
            </a:pPr>
            <a:r>
              <a:rPr lang="en-US" dirty="0">
                <a:ea typeface="ＭＳ Ｐゴシック" panose="020B0600070205080204" pitchFamily="34" charset="-128"/>
              </a:rPr>
              <a:t>Back to the genetic links to </a:t>
            </a:r>
            <a:r>
              <a:rPr lang="en-US" u="sng" dirty="0">
                <a:ea typeface="ＭＳ Ｐゴシック" panose="020B0600070205080204" pitchFamily="34" charset="-128"/>
              </a:rPr>
              <a:t>most  </a:t>
            </a:r>
            <a:r>
              <a:rPr lang="en-US" dirty="0">
                <a:ea typeface="ＭＳ Ｐゴシック" panose="020B0600070205080204" pitchFamily="34" charset="-128"/>
              </a:rPr>
              <a:t>human cancers….</a:t>
            </a:r>
          </a:p>
        </p:txBody>
      </p:sp>
      <p:sp>
        <p:nvSpPr>
          <p:cNvPr id="37890" name="Content Placeholder 2">
            <a:extLst>
              <a:ext uri="{FF2B5EF4-FFF2-40B4-BE49-F238E27FC236}">
                <a16:creationId xmlns:a16="http://schemas.microsoft.com/office/drawing/2014/main" id="{66D38159-BDAD-0E4C-AB4E-21962C4324EB}"/>
              </a:ext>
            </a:extLst>
          </p:cNvPr>
          <p:cNvSpPr>
            <a:spLocks noGrp="1"/>
          </p:cNvSpPr>
          <p:nvPr>
            <p:ph idx="1"/>
          </p:nvPr>
        </p:nvSpPr>
        <p:spPr/>
        <p:txBody>
          <a:bodyPr/>
          <a:lstStyle/>
          <a:p>
            <a:r>
              <a:rPr lang="en-US" altLang="en-US" dirty="0"/>
              <a:t>Normal cells are said to have </a:t>
            </a:r>
            <a:r>
              <a:rPr lang="en-US" altLang="en-US" b="1" i="1" dirty="0"/>
              <a:t>proto-oncogenes.</a:t>
            </a:r>
            <a:endParaRPr lang="en-US" altLang="en-US" dirty="0"/>
          </a:p>
          <a:p>
            <a:pPr lvl="1"/>
            <a:r>
              <a:rPr lang="en-US" altLang="en-US" dirty="0"/>
              <a:t>The name implies association with cancer, but these are normal, essential genes encoding proteins which activate cell division or promote cell survival.</a:t>
            </a:r>
          </a:p>
          <a:p>
            <a:pPr lvl="1"/>
            <a:endParaRPr lang="en-US" altLang="en-US" dirty="0"/>
          </a:p>
          <a:p>
            <a:pPr lvl="1"/>
            <a:r>
              <a:rPr lang="en-US" altLang="en-US" dirty="0"/>
              <a:t>Removing “proto”---</a:t>
            </a:r>
            <a:r>
              <a:rPr lang="en-US" altLang="en-US" b="1" i="1" dirty="0"/>
              <a:t>oncogene</a:t>
            </a:r>
            <a:r>
              <a:rPr lang="en-US" altLang="en-US" dirty="0"/>
              <a:t> is the version of the gene associated with cancer cells.</a:t>
            </a:r>
          </a:p>
          <a:p>
            <a:pPr lvl="1"/>
            <a:endParaRPr lang="en-US" altLang="en-US" dirty="0"/>
          </a:p>
        </p:txBody>
      </p:sp>
    </p:spTree>
    <p:extLst>
      <p:ext uri="{BB962C8B-B14F-4D97-AF65-F5344CB8AC3E}">
        <p14:creationId xmlns:p14="http://schemas.microsoft.com/office/powerpoint/2010/main" val="416679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0470EB13-5520-C248-8A22-F6A3B843522C}"/>
              </a:ext>
            </a:extLst>
          </p:cNvPr>
          <p:cNvSpPr>
            <a:spLocks noGrp="1"/>
          </p:cNvSpPr>
          <p:nvPr>
            <p:ph type="title"/>
          </p:nvPr>
        </p:nvSpPr>
        <p:spPr/>
        <p:txBody>
          <a:bodyPr/>
          <a:lstStyle/>
          <a:p>
            <a:r>
              <a:rPr lang="en-US" altLang="en-US"/>
              <a:t>Proto-oncogene discovery</a:t>
            </a:r>
          </a:p>
        </p:txBody>
      </p:sp>
      <p:sp>
        <p:nvSpPr>
          <p:cNvPr id="39938" name="Content Placeholder 2">
            <a:extLst>
              <a:ext uri="{FF2B5EF4-FFF2-40B4-BE49-F238E27FC236}">
                <a16:creationId xmlns:a16="http://schemas.microsoft.com/office/drawing/2014/main" id="{29037A82-429C-3848-A105-81CB743071DD}"/>
              </a:ext>
            </a:extLst>
          </p:cNvPr>
          <p:cNvSpPr>
            <a:spLocks noGrp="1"/>
          </p:cNvSpPr>
          <p:nvPr>
            <p:ph idx="1"/>
          </p:nvPr>
        </p:nvSpPr>
        <p:spPr/>
        <p:txBody>
          <a:bodyPr/>
          <a:lstStyle/>
          <a:p>
            <a:r>
              <a:rPr lang="en-US" altLang="en-US"/>
              <a:t>Very interesting and surprising!</a:t>
            </a:r>
          </a:p>
          <a:p>
            <a:endParaRPr lang="en-US" altLang="en-US"/>
          </a:p>
          <a:p>
            <a:pPr lvl="1"/>
            <a:r>
              <a:rPr lang="en-US" altLang="en-US"/>
              <a:t>Started with</a:t>
            </a:r>
            <a:r>
              <a:rPr lang="en-US" altLang="en-US" b="1" i="1"/>
              <a:t> transfection </a:t>
            </a:r>
            <a:r>
              <a:rPr lang="en-US" altLang="en-US"/>
              <a:t>experiments. (DNA transfer from tumor cells to normal cells)</a:t>
            </a:r>
          </a:p>
          <a:p>
            <a:pPr lvl="1"/>
            <a:endParaRPr lang="en-US" altLang="en-US"/>
          </a:p>
          <a:p>
            <a:pPr lvl="1"/>
            <a:r>
              <a:rPr lang="en-US" altLang="en-US"/>
              <a:t>Figure 2-20</a:t>
            </a:r>
          </a:p>
        </p:txBody>
      </p:sp>
    </p:spTree>
    <p:extLst>
      <p:ext uri="{BB962C8B-B14F-4D97-AF65-F5344CB8AC3E}">
        <p14:creationId xmlns:p14="http://schemas.microsoft.com/office/powerpoint/2010/main" val="3875177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BA9D8A51-131C-5748-864D-31DB0AD07FB5}"/>
              </a:ext>
            </a:extLst>
          </p:cNvPr>
          <p:cNvSpPr>
            <a:spLocks noGrp="1"/>
          </p:cNvSpPr>
          <p:nvPr>
            <p:ph type="title"/>
          </p:nvPr>
        </p:nvSpPr>
        <p:spPr/>
        <p:txBody>
          <a:bodyPr/>
          <a:lstStyle/>
          <a:p>
            <a:r>
              <a:rPr lang="en-US" altLang="en-US" dirty="0"/>
              <a:t>Something in tumor-associated  DNA </a:t>
            </a:r>
            <a:r>
              <a:rPr lang="en-US" altLang="en-US" i="1" dirty="0"/>
              <a:t>transforms</a:t>
            </a:r>
            <a:r>
              <a:rPr lang="en-US" altLang="en-US" dirty="0"/>
              <a:t> cells</a:t>
            </a:r>
          </a:p>
        </p:txBody>
      </p:sp>
      <p:pic>
        <p:nvPicPr>
          <p:cNvPr id="40962" name="Content Placeholder 3">
            <a:extLst>
              <a:ext uri="{FF2B5EF4-FFF2-40B4-BE49-F238E27FC236}">
                <a16:creationId xmlns:a16="http://schemas.microsoft.com/office/drawing/2014/main" id="{5D894FF0-177C-1C48-A92B-140F15EA4F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5675" cy="4525963"/>
          </a:xfrm>
        </p:spPr>
      </p:pic>
    </p:spTree>
    <p:extLst>
      <p:ext uri="{BB962C8B-B14F-4D97-AF65-F5344CB8AC3E}">
        <p14:creationId xmlns:p14="http://schemas.microsoft.com/office/powerpoint/2010/main" val="2594316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2315</TotalTime>
  <Words>945</Words>
  <Application>Microsoft Macintosh PowerPoint</Application>
  <PresentationFormat>On-screen Show (4:3)</PresentationFormat>
  <Paragraphs>113</Paragraphs>
  <Slides>29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Batang</vt:lpstr>
      <vt:lpstr>Arial</vt:lpstr>
      <vt:lpstr>Calibri</vt:lpstr>
      <vt:lpstr>Office Theme</vt:lpstr>
      <vt:lpstr>Cancer Biology Biol 445</vt:lpstr>
      <vt:lpstr>PowerPoint Presentation</vt:lpstr>
      <vt:lpstr>Where were we?</vt:lpstr>
      <vt:lpstr>Still….</vt:lpstr>
      <vt:lpstr>Chapter 9--Oncogenes</vt:lpstr>
      <vt:lpstr>Some human cancers with a link to acquired viral infection</vt:lpstr>
      <vt:lpstr>Back to the genetic links to most  human cancers….</vt:lpstr>
      <vt:lpstr>Proto-oncogene discovery</vt:lpstr>
      <vt:lpstr>Something in tumor-associated  DNA transforms cells</vt:lpstr>
      <vt:lpstr>Recall…</vt:lpstr>
      <vt:lpstr>PowerPoint Presentation</vt:lpstr>
      <vt:lpstr>PowerPoint Presentation</vt:lpstr>
      <vt:lpstr>Humans vs. other mammals…</vt:lpstr>
      <vt:lpstr>PowerPoint Presentation</vt:lpstr>
      <vt:lpstr>PowerPoint Presentation</vt:lpstr>
      <vt:lpstr>PowerPoint Presentation</vt:lpstr>
      <vt:lpstr>Keep in mind…</vt:lpstr>
      <vt:lpstr>PowerPoint Presentation</vt:lpstr>
      <vt:lpstr>RAS</vt:lpstr>
      <vt:lpstr>PowerPoint Presentation</vt:lpstr>
      <vt:lpstr>PowerPoint Presentation</vt:lpstr>
      <vt:lpstr>Several mechanisms</vt:lpstr>
      <vt:lpstr>PowerPoint Presentation</vt:lpstr>
      <vt:lpstr>PowerPoint Presentation</vt:lpstr>
      <vt:lpstr>PowerPoint Presentation</vt:lpstr>
      <vt:lpstr>PowerPoint Presentation</vt:lpstr>
      <vt:lpstr>PowerPoint Presentation</vt:lpstr>
      <vt:lpstr>Connection to human cancer…</vt:lpstr>
      <vt:lpstr>PowerPoint Presentation</vt:lpstr>
    </vt:vector>
  </TitlesOfParts>
  <Company>CEANDSU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Biology Biol 445</dc:title>
  <dc:creator>Joe.Super</dc:creator>
  <cp:lastModifiedBy>Super, Heidi</cp:lastModifiedBy>
  <cp:revision>136</cp:revision>
  <cp:lastPrinted>2020-02-12T16:48:13Z</cp:lastPrinted>
  <dcterms:created xsi:type="dcterms:W3CDTF">2010-08-03T14:43:51Z</dcterms:created>
  <dcterms:modified xsi:type="dcterms:W3CDTF">2020-02-21T13:47:22Z</dcterms:modified>
</cp:coreProperties>
</file>